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73" r:id="rId8"/>
    <p:sldId id="262" r:id="rId9"/>
    <p:sldId id="263" r:id="rId10"/>
    <p:sldId id="264" r:id="rId11"/>
    <p:sldId id="265" r:id="rId12"/>
    <p:sldId id="266" r:id="rId13"/>
    <p:sldId id="267" r:id="rId14"/>
    <p:sldId id="268" r:id="rId15"/>
    <p:sldId id="270" r:id="rId16"/>
    <p:sldId id="271" r:id="rId17"/>
    <p:sldId id="272"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66"/>
    <p:restoredTop sz="94694"/>
  </p:normalViewPr>
  <p:slideViewPr>
    <p:cSldViewPr snapToGrid="0" snapToObjects="1">
      <p:cViewPr varScale="1">
        <p:scale>
          <a:sx n="78" d="100"/>
          <a:sy n="78" d="100"/>
        </p:scale>
        <p:origin x="1306"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B8797-B053-BA48-BB81-3A6813C7B7AE}" type="datetimeFigureOut">
              <a:rPr lang="en-US" smtClean="0"/>
              <a:t>6/27/2025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575C41-5D96-EF43-A4C3-44C966DEE8C5}" type="slidenum">
              <a:rPr lang="en-US" smtClean="0"/>
              <a:t>‹#›</a:t>
            </a:fld>
            <a:endParaRPr lang="en-US"/>
          </a:p>
        </p:txBody>
      </p:sp>
    </p:spTree>
    <p:extLst>
      <p:ext uri="{BB962C8B-B14F-4D97-AF65-F5344CB8AC3E}">
        <p14:creationId xmlns:p14="http://schemas.microsoft.com/office/powerpoint/2010/main" val="132306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575C41-5D96-EF43-A4C3-44C966DEE8C5}" type="slidenum">
              <a:rPr lang="en-US" smtClean="0"/>
              <a:t>8</a:t>
            </a:fld>
            <a:endParaRPr lang="en-US"/>
          </a:p>
        </p:txBody>
      </p:sp>
    </p:spTree>
    <p:extLst>
      <p:ext uri="{BB962C8B-B14F-4D97-AF65-F5344CB8AC3E}">
        <p14:creationId xmlns:p14="http://schemas.microsoft.com/office/powerpoint/2010/main" val="1032495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575C41-5D96-EF43-A4C3-44C966DEE8C5}" type="slidenum">
              <a:rPr lang="en-US" smtClean="0"/>
              <a:t>12</a:t>
            </a:fld>
            <a:endParaRPr lang="en-US"/>
          </a:p>
        </p:txBody>
      </p:sp>
    </p:spTree>
    <p:extLst>
      <p:ext uri="{BB962C8B-B14F-4D97-AF65-F5344CB8AC3E}">
        <p14:creationId xmlns:p14="http://schemas.microsoft.com/office/powerpoint/2010/main" val="1726889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575C41-5D96-EF43-A4C3-44C966DEE8C5}" type="slidenum">
              <a:rPr lang="en-US" smtClean="0"/>
              <a:t>16</a:t>
            </a:fld>
            <a:endParaRPr lang="en-US"/>
          </a:p>
        </p:txBody>
      </p:sp>
    </p:spTree>
    <p:extLst>
      <p:ext uri="{BB962C8B-B14F-4D97-AF65-F5344CB8AC3E}">
        <p14:creationId xmlns:p14="http://schemas.microsoft.com/office/powerpoint/2010/main" val="1605707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6/27/2025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hyperlink" Target="mailto:jlflemming13@icloud.com" TargetMode="External"/><Relationship Id="rId5" Type="http://schemas.openxmlformats.org/officeDocument/2006/relationships/hyperlink" Target="mailto:sailing@hubbardssailingclub.ca" TargetMode="External"/><Relationship Id="rId4" Type="http://schemas.openxmlformats.org/officeDocument/2006/relationships/hyperlink" Target="http://www.hubbardssailingclub.c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541" y="181576"/>
            <a:ext cx="886772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14" name="Picture 13" descr="Several sailboats on the water&#10;&#10;Description automatically generated">
            <a:extLst>
              <a:ext uri="{FF2B5EF4-FFF2-40B4-BE49-F238E27FC236}">
                <a16:creationId xmlns:a16="http://schemas.microsoft.com/office/drawing/2014/main" id="{0A167E56-BC2E-87D3-EE3C-DF9AD1906759}"/>
              </a:ext>
            </a:extLst>
          </p:cNvPr>
          <p:cNvPicPr>
            <a:picLocks noChangeAspect="1"/>
          </p:cNvPicPr>
          <p:nvPr/>
        </p:nvPicPr>
        <p:blipFill>
          <a:blip r:embed="rId2">
            <a:alphaModFix amt="60000"/>
          </a:blip>
          <a:srcRect l="1703" r="7903" b="-2"/>
          <a:stretch>
            <a:fillRect/>
          </a:stretch>
        </p:blipFill>
        <p:spPr>
          <a:xfrm>
            <a:off x="140541" y="182880"/>
            <a:ext cx="8868360" cy="6499784"/>
          </a:xfrm>
          <a:prstGeom prst="rect">
            <a:avLst/>
          </a:prstGeom>
        </p:spPr>
      </p:pic>
      <p:sp>
        <p:nvSpPr>
          <p:cNvPr id="2" name="Title 1"/>
          <p:cNvSpPr>
            <a:spLocks noGrp="1"/>
          </p:cNvSpPr>
          <p:nvPr>
            <p:ph type="title"/>
          </p:nvPr>
        </p:nvSpPr>
        <p:spPr>
          <a:xfrm>
            <a:off x="898635" y="1122363"/>
            <a:ext cx="7346728" cy="2217158"/>
          </a:xfrm>
        </p:spPr>
        <p:txBody>
          <a:bodyPr vert="horz" lIns="91440" tIns="45720" rIns="91440" bIns="45720" rtlCol="0" anchor="b">
            <a:normAutofit/>
          </a:bodyPr>
          <a:lstStyle/>
          <a:p>
            <a:pPr algn="l" defTabSz="914400">
              <a:lnSpc>
                <a:spcPct val="90000"/>
              </a:lnSpc>
            </a:pPr>
            <a:r>
              <a:rPr lang="en-US" sz="4500">
                <a:solidFill>
                  <a:srgbClr val="FFFFFF"/>
                </a:solidFill>
              </a:rPr>
              <a:t>2025 HSC Race Team Program Handbook</a:t>
            </a:r>
          </a:p>
        </p:txBody>
      </p:sp>
      <p:sp>
        <p:nvSpPr>
          <p:cNvPr id="3" name="TextBox 2"/>
          <p:cNvSpPr txBox="1"/>
          <p:nvPr/>
        </p:nvSpPr>
        <p:spPr>
          <a:xfrm>
            <a:off x="898635" y="3526021"/>
            <a:ext cx="7346728" cy="2042260"/>
          </a:xfrm>
          <a:prstGeom prst="rect">
            <a:avLst/>
          </a:prstGeom>
        </p:spPr>
        <p:txBody>
          <a:bodyPr vert="horz" lIns="91440" tIns="45720" rIns="91440" bIns="45720" rtlCol="0">
            <a:normAutofit/>
          </a:bodyPr>
          <a:lstStyle/>
          <a:p>
            <a:pPr defTabSz="914400">
              <a:lnSpc>
                <a:spcPct val="90000"/>
              </a:lnSpc>
              <a:spcBef>
                <a:spcPts val="1000"/>
              </a:spcBef>
              <a:defRPr sz="1800">
                <a:latin typeface="Arial"/>
              </a:defRPr>
            </a:pPr>
            <a:r>
              <a:rPr lang="en-US" sz="2400">
                <a:solidFill>
                  <a:srgbClr val="FFFFFF"/>
                </a:solidFill>
              </a:rPr>
              <a:t>Sailor &amp; Parent Guide</a:t>
            </a:r>
            <a:br>
              <a:rPr lang="en-US" sz="2400">
                <a:solidFill>
                  <a:srgbClr val="FFFFFF"/>
                </a:solidFill>
              </a:rPr>
            </a:br>
            <a:r>
              <a:rPr lang="en-US" sz="2400">
                <a:solidFill>
                  <a:srgbClr val="FFFFFF"/>
                </a:solidFill>
              </a:rPr>
              <a:t>Hubbards Sailing Club</a:t>
            </a:r>
          </a:p>
        </p:txBody>
      </p:sp>
      <p:sp>
        <p:nvSpPr>
          <p:cNvPr id="4" name="AutoShape 2" descr="Hubbards Sailing Club | Hubbards Sailing Club">
            <a:extLst>
              <a:ext uri="{FF2B5EF4-FFF2-40B4-BE49-F238E27FC236}">
                <a16:creationId xmlns:a16="http://schemas.microsoft.com/office/drawing/2014/main" id="{4BE03989-AF4B-6B0C-AEAA-CE0D3C450E2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Hubbards Sailing Club | Hubbards Sailing Club">
            <a:extLst>
              <a:ext uri="{FF2B5EF4-FFF2-40B4-BE49-F238E27FC236}">
                <a16:creationId xmlns:a16="http://schemas.microsoft.com/office/drawing/2014/main" id="{3B3C1F97-411B-EACA-C3D4-EDD4A300211C}"/>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Hubbards Sailing Club | Hubbards Sailing Club">
            <a:extLst>
              <a:ext uri="{FF2B5EF4-FFF2-40B4-BE49-F238E27FC236}">
                <a16:creationId xmlns:a16="http://schemas.microsoft.com/office/drawing/2014/main" id="{2B60649B-E207-D69D-39E8-C77D8AAAD9EE}"/>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8528" y="3192673"/>
            <a:ext cx="3794434" cy="689656"/>
          </a:xfrm>
        </p:spPr>
        <p:txBody>
          <a:bodyPr vert="horz" lIns="91440" tIns="45720" rIns="91440" bIns="45720" rtlCol="0" anchor="ctr">
            <a:normAutofit/>
          </a:bodyPr>
          <a:lstStyle/>
          <a:p>
            <a:pPr algn="l" defTabSz="914400">
              <a:lnSpc>
                <a:spcPct val="90000"/>
              </a:lnSpc>
            </a:pPr>
            <a:r>
              <a:rPr lang="en-US" sz="3200" dirty="0"/>
              <a:t>Sailor Responsibilities</a:t>
            </a:r>
          </a:p>
        </p:txBody>
      </p:sp>
      <p:sp>
        <p:nvSpPr>
          <p:cNvPr id="31" name="Freeform: Shape 30">
            <a:extLst>
              <a:ext uri="{FF2B5EF4-FFF2-40B4-BE49-F238E27FC236}">
                <a16:creationId xmlns:a16="http://schemas.microsoft.com/office/drawing/2014/main" id="{AEECF78C-1048-456C-88A0-441412321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6447"/>
            <a:ext cx="1322217" cy="2386584"/>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9" name="Picture 8" descr="A person and child posing for a picture&#10;&#10;Description automatically generated">
            <a:extLst>
              <a:ext uri="{FF2B5EF4-FFF2-40B4-BE49-F238E27FC236}">
                <a16:creationId xmlns:a16="http://schemas.microsoft.com/office/drawing/2014/main" id="{C3C0F28C-C8BE-1088-76C4-53953E4E3257}"/>
              </a:ext>
            </a:extLst>
          </p:cNvPr>
          <p:cNvPicPr>
            <a:picLocks noChangeAspect="1"/>
          </p:cNvPicPr>
          <p:nvPr/>
        </p:nvPicPr>
        <p:blipFill>
          <a:blip r:embed="rId2"/>
          <a:srcRect l="11330" r="13967" b="-4"/>
          <a:stretch>
            <a:fillRect/>
          </a:stretch>
        </p:blipFill>
        <p:spPr>
          <a:xfrm>
            <a:off x="20" y="749891"/>
            <a:ext cx="1198753" cy="2139696"/>
          </a:xfrm>
          <a:custGeom>
            <a:avLst/>
            <a:gdLst/>
            <a:ahLst/>
            <a:cxnLst/>
            <a:rect l="l" t="t" r="r" b="b"/>
            <a:pathLst>
              <a:path w="1598364" h="2852928">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p:spPr>
      </p:pic>
      <p:sp>
        <p:nvSpPr>
          <p:cNvPr id="33" name="Oval 32">
            <a:extLst>
              <a:ext uri="{FF2B5EF4-FFF2-40B4-BE49-F238E27FC236}">
                <a16:creationId xmlns:a16="http://schemas.microsoft.com/office/drawing/2014/main" id="{F4C8155D-EBB3-4B50-B945-2D47A2C5C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83734" y="626447"/>
            <a:ext cx="2386584" cy="23865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7" name="Picture 6" descr="A group of sailboats on a body of water&#10;&#10;Description automatically generated">
            <a:extLst>
              <a:ext uri="{FF2B5EF4-FFF2-40B4-BE49-F238E27FC236}">
                <a16:creationId xmlns:a16="http://schemas.microsoft.com/office/drawing/2014/main" id="{AFFEF41A-270E-3D24-FA71-70EF2300F8CB}"/>
              </a:ext>
            </a:extLst>
          </p:cNvPr>
          <p:cNvPicPr>
            <a:picLocks noChangeAspect="1"/>
          </p:cNvPicPr>
          <p:nvPr/>
        </p:nvPicPr>
        <p:blipFill>
          <a:blip r:embed="rId3"/>
          <a:srcRect t="12501" r="-4" b="12496"/>
          <a:stretch>
            <a:fillRect/>
          </a:stretch>
        </p:blipFill>
        <p:spPr>
          <a:xfrm>
            <a:off x="1607178" y="749891"/>
            <a:ext cx="2139696" cy="2139696"/>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35" name="Oval 34">
            <a:extLst>
              <a:ext uri="{FF2B5EF4-FFF2-40B4-BE49-F238E27FC236}">
                <a16:creationId xmlns:a16="http://schemas.microsoft.com/office/drawing/2014/main" id="{EE99A833-6C48-4919-98F7-4D15C7369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1836" y="626447"/>
            <a:ext cx="2386584" cy="23865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15" name="Picture 14" descr="A group of people standing on a dock&#10;&#10;Description automatically generated">
            <a:extLst>
              <a:ext uri="{FF2B5EF4-FFF2-40B4-BE49-F238E27FC236}">
                <a16:creationId xmlns:a16="http://schemas.microsoft.com/office/drawing/2014/main" id="{8A0DF67C-2666-42B4-F431-0EF14F6D89B2}"/>
              </a:ext>
            </a:extLst>
          </p:cNvPr>
          <p:cNvPicPr>
            <a:picLocks noChangeAspect="1"/>
          </p:cNvPicPr>
          <p:nvPr/>
        </p:nvPicPr>
        <p:blipFill>
          <a:blip r:embed="rId4"/>
          <a:srcRect r="-4" b="-4"/>
          <a:stretch>
            <a:fillRect/>
          </a:stretch>
        </p:blipFill>
        <p:spPr>
          <a:xfrm>
            <a:off x="4155280" y="749891"/>
            <a:ext cx="2139696" cy="2139696"/>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37" name="Oval 36">
            <a:extLst>
              <a:ext uri="{FF2B5EF4-FFF2-40B4-BE49-F238E27FC236}">
                <a16:creationId xmlns:a16="http://schemas.microsoft.com/office/drawing/2014/main" id="{CF523106-7311-45AB-A97A-9BE6E22AC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9938" y="633619"/>
            <a:ext cx="2386584" cy="23865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17" name="Picture 16" descr="A child in a small boat on the water&#10;&#10;Description automatically generated">
            <a:extLst>
              <a:ext uri="{FF2B5EF4-FFF2-40B4-BE49-F238E27FC236}">
                <a16:creationId xmlns:a16="http://schemas.microsoft.com/office/drawing/2014/main" id="{FA873B7D-EA13-40EE-7A2C-006DF5BA0853}"/>
              </a:ext>
            </a:extLst>
          </p:cNvPr>
          <p:cNvPicPr>
            <a:picLocks noChangeAspect="1"/>
          </p:cNvPicPr>
          <p:nvPr/>
        </p:nvPicPr>
        <p:blipFill>
          <a:blip r:embed="rId5"/>
          <a:srcRect r="-4" b="24997"/>
          <a:stretch>
            <a:fillRect/>
          </a:stretch>
        </p:blipFill>
        <p:spPr>
          <a:xfrm>
            <a:off x="6703382" y="757063"/>
            <a:ext cx="2139696" cy="2139696"/>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3" name="TextBox 2"/>
          <p:cNvSpPr txBox="1"/>
          <p:nvPr/>
        </p:nvSpPr>
        <p:spPr>
          <a:xfrm>
            <a:off x="100203" y="3757172"/>
            <a:ext cx="4931083" cy="2069842"/>
          </a:xfrm>
          <a:prstGeom prst="rect">
            <a:avLst/>
          </a:prstGeom>
        </p:spPr>
        <p:txBody>
          <a:bodyPr vert="horz" lIns="91440" tIns="45720" rIns="91440" bIns="45720" rtlCol="0" anchor="t">
            <a:noAutofit/>
          </a:bodyPr>
          <a:lstStyle/>
          <a:p>
            <a:pPr marL="285750" indent="-228600" defTabSz="914400">
              <a:lnSpc>
                <a:spcPct val="90000"/>
              </a:lnSpc>
              <a:spcAft>
                <a:spcPts val="600"/>
              </a:spcAft>
              <a:buFont typeface="Arial" panose="020B0604020202020204" pitchFamily="34" charset="0"/>
              <a:buChar char="•"/>
              <a:defRPr sz="1800">
                <a:latin typeface="Arial"/>
              </a:defRPr>
            </a:pPr>
            <a:r>
              <a:rPr lang="en-US" sz="1200" dirty="0"/>
              <a:t>Rig promptly when you arrive in the morning and de-rig as soon as possible when you get off the water. The quicker we can rig and de-rig as a team, the more time we can spend sailing. </a:t>
            </a:r>
          </a:p>
          <a:p>
            <a:pPr marL="285750" indent="-228600" defTabSz="914400">
              <a:lnSpc>
                <a:spcPct val="90000"/>
              </a:lnSpc>
              <a:spcAft>
                <a:spcPts val="600"/>
              </a:spcAft>
              <a:buFont typeface="Arial" panose="020B0604020202020204" pitchFamily="34" charset="0"/>
              <a:buChar char="•"/>
              <a:defRPr sz="1800">
                <a:latin typeface="Arial"/>
              </a:defRPr>
            </a:pPr>
            <a:r>
              <a:rPr lang="en-US" sz="1200" dirty="0"/>
              <a:t>Listen to your coach both on the water and on land. This is extremely important for safety, and it will ensure you get the most out of each day. </a:t>
            </a:r>
          </a:p>
          <a:p>
            <a:pPr marL="285750" indent="-228600" defTabSz="914400">
              <a:lnSpc>
                <a:spcPct val="90000"/>
              </a:lnSpc>
              <a:spcAft>
                <a:spcPts val="600"/>
              </a:spcAft>
              <a:buFont typeface="Arial" panose="020B0604020202020204" pitchFamily="34" charset="0"/>
              <a:buChar char="•"/>
              <a:defRPr sz="1800">
                <a:latin typeface="Arial"/>
              </a:defRPr>
            </a:pPr>
            <a:r>
              <a:rPr lang="en-US" sz="1200" dirty="0"/>
              <a:t>Help load and unload all boats, trailers and equipment as a TEAM when we go to regattas and when we return to the club.</a:t>
            </a:r>
          </a:p>
          <a:p>
            <a:pPr marL="285750" indent="-228600" defTabSz="914400">
              <a:lnSpc>
                <a:spcPct val="90000"/>
              </a:lnSpc>
              <a:spcAft>
                <a:spcPts val="600"/>
              </a:spcAft>
              <a:buFont typeface="Arial" panose="020B0604020202020204" pitchFamily="34" charset="0"/>
              <a:buChar char="•"/>
              <a:defRPr sz="1800">
                <a:latin typeface="Arial"/>
              </a:defRPr>
            </a:pPr>
            <a:r>
              <a:rPr lang="en-US" sz="1200" dirty="0"/>
              <a:t>Take care of the equipment assigned to you like it’s your own!</a:t>
            </a:r>
          </a:p>
          <a:p>
            <a:pPr marL="285750" indent="-228600" defTabSz="914400">
              <a:lnSpc>
                <a:spcPct val="90000"/>
              </a:lnSpc>
              <a:spcAft>
                <a:spcPts val="600"/>
              </a:spcAft>
              <a:buFont typeface="Arial" panose="020B0604020202020204" pitchFamily="34" charset="0"/>
              <a:buChar char="•"/>
              <a:defRPr sz="1800">
                <a:latin typeface="Arial"/>
              </a:defRPr>
            </a:pPr>
            <a:r>
              <a:rPr lang="en-US" sz="1200" dirty="0"/>
              <a:t>Come prepared to sail/train. Try your best each day. Bring your best effort.</a:t>
            </a:r>
          </a:p>
          <a:p>
            <a:pPr marL="285750" indent="-228600" defTabSz="914400">
              <a:lnSpc>
                <a:spcPct val="90000"/>
              </a:lnSpc>
              <a:spcAft>
                <a:spcPts val="600"/>
              </a:spcAft>
              <a:buFont typeface="Arial" panose="020B0604020202020204" pitchFamily="34" charset="0"/>
              <a:buChar char="•"/>
              <a:defRPr sz="1800">
                <a:latin typeface="Arial"/>
              </a:defRPr>
            </a:pPr>
            <a:r>
              <a:rPr lang="en-US" sz="1200" dirty="0"/>
              <a:t>Support one another. </a:t>
            </a:r>
          </a:p>
          <a:p>
            <a:pPr marL="285750" indent="-228600" defTabSz="914400">
              <a:lnSpc>
                <a:spcPct val="90000"/>
              </a:lnSpc>
              <a:spcAft>
                <a:spcPts val="600"/>
              </a:spcAft>
              <a:buFont typeface="Arial" panose="020B0604020202020204" pitchFamily="34" charset="0"/>
              <a:buChar char="•"/>
              <a:defRPr sz="1800">
                <a:latin typeface="Arial"/>
              </a:defRPr>
            </a:pPr>
            <a:r>
              <a:rPr lang="en-US" sz="1200" dirty="0"/>
              <a:t>Remember you are the HSC Race TEAM.</a:t>
            </a:r>
          </a:p>
          <a:p>
            <a:pPr marL="285750" indent="-228600" defTabSz="914400">
              <a:lnSpc>
                <a:spcPct val="90000"/>
              </a:lnSpc>
              <a:spcAft>
                <a:spcPts val="600"/>
              </a:spcAft>
              <a:buFont typeface="Arial" panose="020B0604020202020204" pitchFamily="34" charset="0"/>
              <a:buChar char="•"/>
              <a:defRPr sz="1800">
                <a:latin typeface="Arial"/>
              </a:defRPr>
            </a:pPr>
            <a:r>
              <a:rPr lang="en-US" sz="1200" dirty="0"/>
              <a:t>Have Fun!!!!!!!!!!!!!!!!!!!!!!!!</a:t>
            </a:r>
          </a:p>
        </p:txBody>
      </p:sp>
      <p:sp>
        <p:nvSpPr>
          <p:cNvPr id="39" name="Oval 38">
            <a:extLst>
              <a:ext uri="{FF2B5EF4-FFF2-40B4-BE49-F238E27FC236}">
                <a16:creationId xmlns:a16="http://schemas.microsoft.com/office/drawing/2014/main" id="{7C1CFE70-2BD5-4661-8AF9-D097E65E7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4268" y="3069229"/>
            <a:ext cx="2386584" cy="23865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19" name="Picture 18" descr="Several sailboats on a lake&#10;&#10;Description automatically generated">
            <a:extLst>
              <a:ext uri="{FF2B5EF4-FFF2-40B4-BE49-F238E27FC236}">
                <a16:creationId xmlns:a16="http://schemas.microsoft.com/office/drawing/2014/main" id="{8CD2DCF5-6741-CDE7-B220-A782DACC91F6}"/>
              </a:ext>
            </a:extLst>
          </p:cNvPr>
          <p:cNvPicPr>
            <a:picLocks noChangeAspect="1"/>
          </p:cNvPicPr>
          <p:nvPr/>
        </p:nvPicPr>
        <p:blipFill>
          <a:blip r:embed="rId6"/>
          <a:srcRect t="25001" r="-4" b="-4"/>
          <a:stretch>
            <a:fillRect/>
          </a:stretch>
        </p:blipFill>
        <p:spPr>
          <a:xfrm>
            <a:off x="5417712" y="3192673"/>
            <a:ext cx="2139696" cy="2139696"/>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41" name="Freeform: Shape 40">
            <a:extLst>
              <a:ext uri="{FF2B5EF4-FFF2-40B4-BE49-F238E27FC236}">
                <a16:creationId xmlns:a16="http://schemas.microsoft.com/office/drawing/2014/main" id="{5A6B4445-DDB3-4971-8FBA-4DCAF08C0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821783" y="3020203"/>
            <a:ext cx="1322217" cy="2386584"/>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5" name="Picture 4" descr="A person sailing on the water&#10;&#10;Description automatically generated">
            <a:extLst>
              <a:ext uri="{FF2B5EF4-FFF2-40B4-BE49-F238E27FC236}">
                <a16:creationId xmlns:a16="http://schemas.microsoft.com/office/drawing/2014/main" id="{58D1715C-9259-1CDB-A57D-950B26DC7208}"/>
              </a:ext>
            </a:extLst>
          </p:cNvPr>
          <p:cNvPicPr>
            <a:picLocks noChangeAspect="1"/>
          </p:cNvPicPr>
          <p:nvPr/>
        </p:nvPicPr>
        <p:blipFill>
          <a:blip r:embed="rId7"/>
          <a:srcRect l="16569" r="8727" b="-4"/>
          <a:stretch>
            <a:fillRect/>
          </a:stretch>
        </p:blipFill>
        <p:spPr>
          <a:xfrm>
            <a:off x="7945227" y="3143647"/>
            <a:ext cx="1198773" cy="2139696"/>
          </a:xfrm>
          <a:custGeom>
            <a:avLst/>
            <a:gdLst/>
            <a:ahLst/>
            <a:cxnLst/>
            <a:rect l="l" t="t" r="r" b="b"/>
            <a:pathLst>
              <a:path w="1598364" h="2852928">
                <a:moveTo>
                  <a:pt x="1426464" y="0"/>
                </a:moveTo>
                <a:cubicBezTo>
                  <a:pt x="1475702" y="0"/>
                  <a:pt x="1524358" y="2495"/>
                  <a:pt x="1572312" y="7365"/>
                </a:cubicBezTo>
                <a:lnTo>
                  <a:pt x="1598364" y="11341"/>
                </a:lnTo>
                <a:lnTo>
                  <a:pt x="1598364" y="2841587"/>
                </a:lnTo>
                <a:lnTo>
                  <a:pt x="1572312" y="2845563"/>
                </a:lnTo>
                <a:cubicBezTo>
                  <a:pt x="1524358" y="2850433"/>
                  <a:pt x="1475702" y="2852928"/>
                  <a:pt x="1426464" y="2852928"/>
                </a:cubicBezTo>
                <a:cubicBezTo>
                  <a:pt x="638650" y="2852928"/>
                  <a:pt x="0" y="2214278"/>
                  <a:pt x="0" y="1426464"/>
                </a:cubicBezTo>
                <a:cubicBezTo>
                  <a:pt x="0" y="638650"/>
                  <a:pt x="638650" y="0"/>
                  <a:pt x="1426464" y="0"/>
                </a:cubicBezTo>
                <a:close/>
              </a:path>
            </a:pathLst>
          </a:custGeom>
        </p:spPr>
      </p:pic>
    </p:spTree>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541" y="181576"/>
            <a:ext cx="886772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520AFB-458B-9225-51E9-8EC0C6231113}"/>
              </a:ext>
            </a:extLst>
          </p:cNvPr>
          <p:cNvPicPr>
            <a:picLocks noChangeAspect="1"/>
          </p:cNvPicPr>
          <p:nvPr/>
        </p:nvPicPr>
        <p:blipFill>
          <a:blip r:embed="rId2">
            <a:alphaModFix amt="60000"/>
          </a:blip>
          <a:srcRect l="4265" r="5348" b="-2"/>
          <a:stretch>
            <a:fillRect/>
          </a:stretch>
        </p:blipFill>
        <p:spPr>
          <a:xfrm>
            <a:off x="135731" y="179108"/>
            <a:ext cx="8867728" cy="6499784"/>
          </a:xfrm>
          <a:prstGeom prst="rect">
            <a:avLst/>
          </a:prstGeom>
        </p:spPr>
      </p:pic>
      <p:sp>
        <p:nvSpPr>
          <p:cNvPr id="2" name="Title 1"/>
          <p:cNvSpPr>
            <a:spLocks noGrp="1"/>
          </p:cNvSpPr>
          <p:nvPr>
            <p:ph type="title"/>
          </p:nvPr>
        </p:nvSpPr>
        <p:spPr>
          <a:xfrm>
            <a:off x="628650" y="525195"/>
            <a:ext cx="7623913" cy="2806506"/>
          </a:xfrm>
        </p:spPr>
        <p:txBody>
          <a:bodyPr vert="horz" lIns="91440" tIns="45720" rIns="91440" bIns="45720" rtlCol="0" anchor="b">
            <a:normAutofit/>
          </a:bodyPr>
          <a:lstStyle/>
          <a:p>
            <a:pPr algn="l" defTabSz="914400">
              <a:lnSpc>
                <a:spcPct val="90000"/>
              </a:lnSpc>
            </a:pPr>
            <a:r>
              <a:rPr lang="en-US" sz="3500" dirty="0">
                <a:solidFill>
                  <a:srgbClr val="FFFFFF"/>
                </a:solidFill>
              </a:rPr>
              <a:t>Coach Responsibilities</a:t>
            </a:r>
          </a:p>
        </p:txBody>
      </p:sp>
      <p:sp>
        <p:nvSpPr>
          <p:cNvPr id="3" name="TextBox 2"/>
          <p:cNvSpPr txBox="1"/>
          <p:nvPr/>
        </p:nvSpPr>
        <p:spPr>
          <a:xfrm>
            <a:off x="628650" y="3526300"/>
            <a:ext cx="7623913" cy="2588458"/>
          </a:xfrm>
          <a:prstGeom prst="rect">
            <a:avLst/>
          </a:prstGeom>
        </p:spPr>
        <p:txBody>
          <a:bodyPr vert="horz" lIns="91440" tIns="45720" rIns="91440" bIns="45720" rtlCol="0">
            <a:normAutofit/>
          </a:bodyPr>
          <a:lstStyle/>
          <a:p>
            <a:pPr marL="285750" indent="-285750" defTabSz="914400">
              <a:lnSpc>
                <a:spcPct val="90000"/>
              </a:lnSpc>
              <a:spcAft>
                <a:spcPts val="600"/>
              </a:spcAft>
              <a:buFontTx/>
              <a:buChar char="-"/>
              <a:defRPr sz="1800">
                <a:latin typeface="Arial"/>
              </a:defRPr>
            </a:pPr>
            <a:r>
              <a:rPr lang="en-US" sz="1700" dirty="0">
                <a:solidFill>
                  <a:srgbClr val="FFFFFF"/>
                </a:solidFill>
              </a:rPr>
              <a:t>Ensure safety (weather, sun, etc.)</a:t>
            </a:r>
          </a:p>
          <a:p>
            <a:pPr marL="285750" indent="-285750" defTabSz="914400">
              <a:lnSpc>
                <a:spcPct val="90000"/>
              </a:lnSpc>
              <a:spcAft>
                <a:spcPts val="600"/>
              </a:spcAft>
              <a:buFontTx/>
              <a:buChar char="-"/>
              <a:defRPr sz="1800">
                <a:latin typeface="Arial"/>
              </a:defRPr>
            </a:pPr>
            <a:r>
              <a:rPr lang="en-US" sz="1700" dirty="0">
                <a:solidFill>
                  <a:srgbClr val="FFFFFF"/>
                </a:solidFill>
              </a:rPr>
              <a:t>Supportive learning space</a:t>
            </a:r>
          </a:p>
          <a:p>
            <a:pPr marL="285750" indent="-285750" defTabSz="914400">
              <a:lnSpc>
                <a:spcPct val="90000"/>
              </a:lnSpc>
              <a:spcAft>
                <a:spcPts val="600"/>
              </a:spcAft>
              <a:buFontTx/>
              <a:buChar char="-"/>
              <a:defRPr sz="1800">
                <a:latin typeface="Arial"/>
              </a:defRPr>
            </a:pPr>
            <a:r>
              <a:rPr lang="en-US" sz="1700" dirty="0">
                <a:solidFill>
                  <a:srgbClr val="FFFFFF"/>
                </a:solidFill>
              </a:rPr>
              <a:t>Communicate with parents</a:t>
            </a:r>
          </a:p>
          <a:p>
            <a:pPr marL="285750" indent="-285750" defTabSz="914400">
              <a:lnSpc>
                <a:spcPct val="90000"/>
              </a:lnSpc>
              <a:spcAft>
                <a:spcPts val="600"/>
              </a:spcAft>
              <a:buFontTx/>
              <a:buChar char="-"/>
              <a:defRPr sz="1800">
                <a:latin typeface="Arial"/>
              </a:defRPr>
            </a:pPr>
            <a:r>
              <a:rPr lang="en-US" sz="1700" dirty="0">
                <a:solidFill>
                  <a:srgbClr val="FFFFFF"/>
                </a:solidFill>
              </a:rPr>
              <a:t>Oversee logistics</a:t>
            </a:r>
          </a:p>
          <a:p>
            <a:pPr marL="285750" indent="-285750" defTabSz="914400">
              <a:lnSpc>
                <a:spcPct val="90000"/>
              </a:lnSpc>
              <a:spcAft>
                <a:spcPts val="600"/>
              </a:spcAft>
              <a:buFontTx/>
              <a:buChar char="-"/>
              <a:defRPr sz="1800">
                <a:latin typeface="Arial"/>
              </a:defRPr>
            </a:pPr>
            <a:r>
              <a:rPr lang="en-CA" sz="1600" dirty="0">
                <a:solidFill>
                  <a:schemeClr val="bg1"/>
                </a:solidFill>
              </a:rPr>
              <a:t>Hand over the sailors to their parents at the end of the lessons/regattas </a:t>
            </a:r>
          </a:p>
          <a:p>
            <a:pPr marL="285750" indent="-285750" defTabSz="914400">
              <a:lnSpc>
                <a:spcPct val="90000"/>
              </a:lnSpc>
              <a:spcAft>
                <a:spcPts val="600"/>
              </a:spcAft>
              <a:buFontTx/>
              <a:buChar char="-"/>
              <a:defRPr sz="1800">
                <a:latin typeface="Arial"/>
              </a:defRPr>
            </a:pPr>
            <a:r>
              <a:rPr lang="en-CA" sz="1600" dirty="0">
                <a:solidFill>
                  <a:schemeClr val="bg1"/>
                </a:solidFill>
              </a:rPr>
              <a:t>Provide feedback to the parents and sailors as appropriate.</a:t>
            </a:r>
          </a:p>
          <a:p>
            <a:pPr marL="285750" indent="-285750" defTabSz="914400">
              <a:lnSpc>
                <a:spcPct val="90000"/>
              </a:lnSpc>
              <a:spcAft>
                <a:spcPts val="600"/>
              </a:spcAft>
              <a:buFontTx/>
              <a:buChar char="-"/>
              <a:defRPr sz="1800">
                <a:latin typeface="Arial"/>
              </a:defRPr>
            </a:pPr>
            <a:r>
              <a:rPr lang="en-CA" sz="1600" dirty="0">
                <a:solidFill>
                  <a:schemeClr val="bg1"/>
                </a:solidFill>
              </a:rPr>
              <a:t>Oversee the safe loading and unloading of boats and trailers </a:t>
            </a:r>
            <a:endParaRPr lang="en-US" sz="1700"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541" y="181576"/>
            <a:ext cx="886772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women in a boat&#10;&#10;Description automatically generated">
            <a:extLst>
              <a:ext uri="{FF2B5EF4-FFF2-40B4-BE49-F238E27FC236}">
                <a16:creationId xmlns:a16="http://schemas.microsoft.com/office/drawing/2014/main" id="{E40975F4-07A5-3F8A-5D6D-0AE54AC072F2}"/>
              </a:ext>
            </a:extLst>
          </p:cNvPr>
          <p:cNvPicPr>
            <a:picLocks noChangeAspect="1"/>
          </p:cNvPicPr>
          <p:nvPr/>
        </p:nvPicPr>
        <p:blipFill>
          <a:blip r:embed="rId3">
            <a:alphaModFix amt="60000"/>
          </a:blip>
          <a:srcRect r="-1" b="2269"/>
          <a:stretch>
            <a:fillRect/>
          </a:stretch>
        </p:blipFill>
        <p:spPr>
          <a:xfrm>
            <a:off x="135731" y="270548"/>
            <a:ext cx="8867728" cy="6499784"/>
          </a:xfrm>
          <a:prstGeom prst="rect">
            <a:avLst/>
          </a:prstGeom>
        </p:spPr>
      </p:pic>
      <p:sp>
        <p:nvSpPr>
          <p:cNvPr id="2" name="Title 1"/>
          <p:cNvSpPr>
            <a:spLocks noGrp="1"/>
          </p:cNvSpPr>
          <p:nvPr>
            <p:ph type="title"/>
          </p:nvPr>
        </p:nvSpPr>
        <p:spPr>
          <a:xfrm>
            <a:off x="628648" y="792750"/>
            <a:ext cx="7623913" cy="2806506"/>
          </a:xfrm>
        </p:spPr>
        <p:txBody>
          <a:bodyPr vert="horz" lIns="91440" tIns="45720" rIns="91440" bIns="45720" rtlCol="0" anchor="b">
            <a:normAutofit/>
          </a:bodyPr>
          <a:lstStyle/>
          <a:p>
            <a:pPr algn="l" defTabSz="914400">
              <a:lnSpc>
                <a:spcPct val="90000"/>
              </a:lnSpc>
            </a:pPr>
            <a:r>
              <a:rPr lang="en-US" sz="3500">
                <a:solidFill>
                  <a:srgbClr val="FFFFFF"/>
                </a:solidFill>
              </a:rPr>
              <a:t>Parent Responsibilities</a:t>
            </a:r>
            <a:endParaRPr lang="en-US" sz="3500" dirty="0">
              <a:solidFill>
                <a:srgbClr val="FFFFFF"/>
              </a:solidFill>
            </a:endParaRPr>
          </a:p>
        </p:txBody>
      </p:sp>
      <p:sp>
        <p:nvSpPr>
          <p:cNvPr id="3" name="TextBox 2"/>
          <p:cNvSpPr txBox="1"/>
          <p:nvPr/>
        </p:nvSpPr>
        <p:spPr>
          <a:xfrm>
            <a:off x="628649" y="3606800"/>
            <a:ext cx="7623913" cy="2588458"/>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defRPr sz="1800">
                <a:latin typeface="Arial"/>
              </a:defRPr>
            </a:pPr>
            <a:r>
              <a:rPr lang="en-US" sz="1400">
                <a:solidFill>
                  <a:srgbClr val="FFFFFF"/>
                </a:solidFill>
              </a:rPr>
              <a:t>Ensure that your child comes prepared for training and regattas  Help to unload and load trailers at regattas</a:t>
            </a:r>
          </a:p>
          <a:p>
            <a:pPr marL="285750" indent="-228600" defTabSz="914400">
              <a:lnSpc>
                <a:spcPct val="90000"/>
              </a:lnSpc>
              <a:spcAft>
                <a:spcPts val="600"/>
              </a:spcAft>
              <a:buFont typeface="Arial" panose="020B0604020202020204" pitchFamily="34" charset="0"/>
              <a:buChar char="•"/>
              <a:defRPr sz="1800">
                <a:latin typeface="Arial"/>
              </a:defRPr>
            </a:pPr>
            <a:r>
              <a:rPr lang="en-US" sz="1400">
                <a:solidFill>
                  <a:srgbClr val="FFFFFF"/>
                </a:solidFill>
              </a:rPr>
              <a:t>Attend regatta planning meetings</a:t>
            </a:r>
          </a:p>
          <a:p>
            <a:pPr marL="285750" indent="-228600" defTabSz="914400">
              <a:lnSpc>
                <a:spcPct val="90000"/>
              </a:lnSpc>
              <a:spcAft>
                <a:spcPts val="600"/>
              </a:spcAft>
              <a:buFont typeface="Arial" panose="020B0604020202020204" pitchFamily="34" charset="0"/>
              <a:buChar char="•"/>
              <a:defRPr sz="1800">
                <a:latin typeface="Arial"/>
              </a:defRPr>
            </a:pPr>
            <a:r>
              <a:rPr lang="en-US" sz="1400">
                <a:solidFill>
                  <a:srgbClr val="FFFFFF"/>
                </a:solidFill>
              </a:rPr>
              <a:t>Help all team members get their boats into and out of the water</a:t>
            </a:r>
          </a:p>
          <a:p>
            <a:pPr marL="285750" indent="-228600" defTabSz="914400">
              <a:lnSpc>
                <a:spcPct val="90000"/>
              </a:lnSpc>
              <a:spcAft>
                <a:spcPts val="600"/>
              </a:spcAft>
              <a:buFont typeface="Arial" panose="020B0604020202020204" pitchFamily="34" charset="0"/>
              <a:buChar char="•"/>
              <a:defRPr sz="1800">
                <a:latin typeface="Arial"/>
              </a:defRPr>
            </a:pPr>
            <a:r>
              <a:rPr lang="en-US" sz="1400">
                <a:solidFill>
                  <a:srgbClr val="FFFFFF"/>
                </a:solidFill>
              </a:rPr>
              <a:t>Understand the logistics that are in place for transporting boats to and from each regatta; volunteer your time if you are able (see section on Towing to Regattas)</a:t>
            </a:r>
          </a:p>
          <a:p>
            <a:pPr marL="285750" indent="-228600" defTabSz="914400">
              <a:lnSpc>
                <a:spcPct val="90000"/>
              </a:lnSpc>
              <a:spcAft>
                <a:spcPts val="600"/>
              </a:spcAft>
              <a:buFont typeface="Arial" panose="020B0604020202020204" pitchFamily="34" charset="0"/>
              <a:buChar char="•"/>
              <a:defRPr sz="1800">
                <a:latin typeface="Arial"/>
              </a:defRPr>
            </a:pPr>
            <a:r>
              <a:rPr lang="en-US" sz="1400">
                <a:solidFill>
                  <a:srgbClr val="FFFFFF"/>
                </a:solidFill>
              </a:rPr>
              <a:t>Be supportive</a:t>
            </a:r>
          </a:p>
          <a:p>
            <a:pPr marL="285750" indent="-228600" defTabSz="914400">
              <a:lnSpc>
                <a:spcPct val="90000"/>
              </a:lnSpc>
              <a:spcAft>
                <a:spcPts val="600"/>
              </a:spcAft>
              <a:buFont typeface="Arial" panose="020B0604020202020204" pitchFamily="34" charset="0"/>
              <a:buChar char="•"/>
              <a:defRPr sz="1800">
                <a:latin typeface="Arial"/>
              </a:defRPr>
            </a:pPr>
            <a:r>
              <a:rPr lang="en-US" sz="1400">
                <a:solidFill>
                  <a:srgbClr val="FFFFFF"/>
                </a:solidFill>
              </a:rPr>
              <a:t>Conditions, abilities and energy level can change and vary throughout a regatta. Provide plenty of encouragement when they return to land</a:t>
            </a:r>
            <a:endParaRPr lang="en-US" sz="1400" dirty="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1756" y="502400"/>
            <a:ext cx="2525379" cy="1818064"/>
          </a:xfrm>
        </p:spPr>
        <p:txBody>
          <a:bodyPr vert="horz" lIns="91440" tIns="45720" rIns="91440" bIns="45720" rtlCol="0" anchor="ctr">
            <a:normAutofit/>
          </a:bodyPr>
          <a:lstStyle/>
          <a:p>
            <a:pPr defTabSz="914400">
              <a:lnSpc>
                <a:spcPct val="90000"/>
              </a:lnSpc>
            </a:pPr>
            <a:r>
              <a:rPr lang="en-US" sz="2400" kern="1200">
                <a:solidFill>
                  <a:schemeClr val="tx1"/>
                </a:solidFill>
                <a:latin typeface="+mj-lt"/>
                <a:ea typeface="+mj-ea"/>
                <a:cs typeface="+mj-cs"/>
              </a:rPr>
              <a:t>Towing to Regattas</a:t>
            </a:r>
          </a:p>
        </p:txBody>
      </p:sp>
      <p:pic>
        <p:nvPicPr>
          <p:cNvPr id="7" name="Picture 6" descr="A group of boats on a trailer&#10;&#10;Description automatically generated">
            <a:extLst>
              <a:ext uri="{FF2B5EF4-FFF2-40B4-BE49-F238E27FC236}">
                <a16:creationId xmlns:a16="http://schemas.microsoft.com/office/drawing/2014/main" id="{72A92568-D343-D2B8-3D86-0337A6426869}"/>
              </a:ext>
            </a:extLst>
          </p:cNvPr>
          <p:cNvPicPr>
            <a:picLocks noChangeAspect="1"/>
          </p:cNvPicPr>
          <p:nvPr/>
        </p:nvPicPr>
        <p:blipFill>
          <a:blip r:embed="rId2"/>
          <a:srcRect t="22119" b="17016"/>
          <a:stretch>
            <a:fillRect/>
          </a:stretch>
        </p:blipFill>
        <p:spPr>
          <a:xfrm>
            <a:off x="3416427" y="6"/>
            <a:ext cx="5727572" cy="2762724"/>
          </a:xfrm>
          <a:prstGeom prst="rect">
            <a:avLst/>
          </a:prstGeom>
        </p:spPr>
      </p:pic>
      <p:sp>
        <p:nvSpPr>
          <p:cNvPr id="21" name="Rectangle 20">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9144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5" name="Picture 4" descr="A group of people standing on a boat&#10;&#10;Description automatically generated">
            <a:extLst>
              <a:ext uri="{FF2B5EF4-FFF2-40B4-BE49-F238E27FC236}">
                <a16:creationId xmlns:a16="http://schemas.microsoft.com/office/drawing/2014/main" id="{BA09CDBC-3E6A-E677-D7CE-0A680F1C4B74}"/>
              </a:ext>
            </a:extLst>
          </p:cNvPr>
          <p:cNvPicPr>
            <a:picLocks noChangeAspect="1"/>
          </p:cNvPicPr>
          <p:nvPr/>
        </p:nvPicPr>
        <p:blipFill>
          <a:blip r:embed="rId3"/>
          <a:srcRect l="29911" r="2346" b="-1"/>
          <a:stretch>
            <a:fillRect/>
          </a:stretch>
        </p:blipFill>
        <p:spPr>
          <a:xfrm>
            <a:off x="20" y="2826737"/>
            <a:ext cx="3424313" cy="4031263"/>
          </a:xfrm>
          <a:prstGeom prst="rect">
            <a:avLst/>
          </a:prstGeom>
        </p:spPr>
      </p:pic>
      <p:sp>
        <p:nvSpPr>
          <p:cNvPr id="3" name="TextBox 2"/>
          <p:cNvSpPr txBox="1"/>
          <p:nvPr/>
        </p:nvSpPr>
        <p:spPr>
          <a:xfrm>
            <a:off x="3629407" y="3670014"/>
            <a:ext cx="4790041" cy="2344708"/>
          </a:xfrm>
          <a:prstGeom prst="rect">
            <a:avLst/>
          </a:prstGeom>
        </p:spPr>
        <p:txBody>
          <a:bodyPr vert="horz" lIns="91440" tIns="45720" rIns="91440" bIns="45720" rtlCol="0" anchor="ctr">
            <a:noAutofit/>
          </a:bodyPr>
          <a:lstStyle/>
          <a:p>
            <a:pPr indent="-228600" defTabSz="914400">
              <a:lnSpc>
                <a:spcPct val="90000"/>
              </a:lnSpc>
              <a:spcAft>
                <a:spcPts val="600"/>
              </a:spcAft>
              <a:buFont typeface="Arial" panose="020B0604020202020204" pitchFamily="34" charset="0"/>
              <a:buChar char="•"/>
              <a:defRPr sz="1800">
                <a:latin typeface="Arial"/>
              </a:defRPr>
            </a:pPr>
            <a:r>
              <a:rPr lang="en-US" sz="1500" dirty="0"/>
              <a:t>In order for sailors to attend regattas, we need to have enough parents willing and able to tow trailers, to and from, each regatta. We have trailers that tow both sailboats and coach boats. </a:t>
            </a:r>
          </a:p>
          <a:p>
            <a:pPr indent="-228600" defTabSz="914400">
              <a:lnSpc>
                <a:spcPct val="90000"/>
              </a:lnSpc>
              <a:spcAft>
                <a:spcPts val="600"/>
              </a:spcAft>
              <a:buFont typeface="Arial" panose="020B0604020202020204" pitchFamily="34" charset="0"/>
              <a:buChar char="•"/>
              <a:defRPr sz="1800">
                <a:latin typeface="Arial"/>
              </a:defRPr>
            </a:pPr>
            <a:r>
              <a:rPr lang="en-US" sz="1500" dirty="0"/>
              <a:t>Once our regatta schedule and participation is confirmed, a towing schedule will be made. Parents who tow trailers are compensated. Please see Cost Sharing on page 8. </a:t>
            </a:r>
          </a:p>
          <a:p>
            <a:pPr indent="-228600" defTabSz="914400">
              <a:lnSpc>
                <a:spcPct val="90000"/>
              </a:lnSpc>
              <a:spcAft>
                <a:spcPts val="600"/>
              </a:spcAft>
              <a:buFont typeface="Arial" panose="020B0604020202020204" pitchFamily="34" charset="0"/>
              <a:buChar char="•"/>
              <a:defRPr sz="1800">
                <a:latin typeface="Arial"/>
              </a:defRPr>
            </a:pPr>
            <a:r>
              <a:rPr lang="en-US" sz="1500" dirty="0"/>
              <a:t>Sailors and coaches will load boats before a regatta. If you are the parent towing, please check that everything is tied securely. </a:t>
            </a:r>
          </a:p>
          <a:p>
            <a:pPr indent="-228600" defTabSz="914400">
              <a:lnSpc>
                <a:spcPct val="90000"/>
              </a:lnSpc>
              <a:spcAft>
                <a:spcPts val="600"/>
              </a:spcAft>
              <a:buFont typeface="Arial" panose="020B0604020202020204" pitchFamily="34" charset="0"/>
              <a:buChar char="•"/>
              <a:defRPr sz="1800">
                <a:latin typeface="Arial"/>
              </a:defRPr>
            </a:pPr>
            <a:r>
              <a:rPr lang="en-US" sz="1500" dirty="0"/>
              <a:t>Make sure the lights are operating correctly, that you have a copy of the insurance paperwork and that you have hooked up the trailer correctly.</a:t>
            </a:r>
          </a:p>
          <a:p>
            <a:pPr indent="-228600" defTabSz="914400">
              <a:lnSpc>
                <a:spcPct val="90000"/>
              </a:lnSpc>
              <a:spcAft>
                <a:spcPts val="600"/>
              </a:spcAft>
              <a:buFont typeface="Arial" panose="020B0604020202020204" pitchFamily="34" charset="0"/>
              <a:buChar char="•"/>
              <a:defRPr sz="1800">
                <a:latin typeface="Arial"/>
              </a:defRPr>
            </a:pPr>
            <a:r>
              <a:rPr lang="en-US" sz="1500" dirty="0"/>
              <a:t> If you are new to towing, we have many parents and coaches who can provide some guidance. </a:t>
            </a:r>
          </a:p>
        </p:txBody>
      </p:sp>
      <p:sp>
        <p:nvSpPr>
          <p:cNvPr id="23" name="Rectangle 22">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429" y="3404996"/>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Packing Checklist – Daily</a:t>
            </a:r>
          </a:p>
        </p:txBody>
      </p:sp>
      <p:sp>
        <p:nvSpPr>
          <p:cNvPr id="4" name="Text Placeholder 3">
            <a:extLst>
              <a:ext uri="{FF2B5EF4-FFF2-40B4-BE49-F238E27FC236}">
                <a16:creationId xmlns:a16="http://schemas.microsoft.com/office/drawing/2014/main" id="{338E3DCE-840A-F4F3-8D59-61F9905B7E78}"/>
              </a:ext>
            </a:extLst>
          </p:cNvPr>
          <p:cNvSpPr>
            <a:spLocks noGrp="1"/>
          </p:cNvSpPr>
          <p:nvPr>
            <p:ph type="body" idx="1"/>
          </p:nvPr>
        </p:nvSpPr>
        <p:spPr/>
        <p:txBody>
          <a:bodyPr/>
          <a:lstStyle/>
          <a:p>
            <a:r>
              <a:rPr lang="en-US" dirty="0"/>
              <a:t>Every Day </a:t>
            </a:r>
          </a:p>
        </p:txBody>
      </p:sp>
      <p:sp>
        <p:nvSpPr>
          <p:cNvPr id="5" name="Content Placeholder 4">
            <a:extLst>
              <a:ext uri="{FF2B5EF4-FFF2-40B4-BE49-F238E27FC236}">
                <a16:creationId xmlns:a16="http://schemas.microsoft.com/office/drawing/2014/main" id="{34D0F740-3765-CE08-1CA9-3C98777006F1}"/>
              </a:ext>
            </a:extLst>
          </p:cNvPr>
          <p:cNvSpPr>
            <a:spLocks noGrp="1"/>
          </p:cNvSpPr>
          <p:nvPr>
            <p:ph sz="half" idx="2"/>
          </p:nvPr>
        </p:nvSpPr>
        <p:spPr/>
        <p:txBody>
          <a:bodyPr>
            <a:noAutofit/>
          </a:bodyPr>
          <a:lstStyle/>
          <a:p>
            <a:pPr marL="0" indent="0">
              <a:buNone/>
            </a:pPr>
            <a:r>
              <a:rPr lang="en-CA" sz="800" b="1" dirty="0">
                <a:highlight>
                  <a:srgbClr val="FFFF00"/>
                </a:highlight>
              </a:rPr>
              <a:t>ALL CONDITIONS</a:t>
            </a:r>
          </a:p>
          <a:p>
            <a:r>
              <a:rPr lang="en-CA" sz="800" b="1" dirty="0"/>
              <a:t>Lifejacket</a:t>
            </a:r>
          </a:p>
          <a:p>
            <a:r>
              <a:rPr lang="en-CA" sz="800" b="1" dirty="0"/>
              <a:t>Water bottle</a:t>
            </a:r>
          </a:p>
          <a:p>
            <a:r>
              <a:rPr lang="en-CA" sz="800" b="1" dirty="0"/>
              <a:t>Rash guard </a:t>
            </a:r>
          </a:p>
          <a:p>
            <a:r>
              <a:rPr lang="en-CA" sz="800" b="1" dirty="0"/>
              <a:t>Sunscreen </a:t>
            </a:r>
          </a:p>
          <a:p>
            <a:r>
              <a:rPr lang="en-CA" sz="800" b="1" dirty="0"/>
              <a:t>Hat and sunglasses</a:t>
            </a:r>
          </a:p>
          <a:p>
            <a:r>
              <a:rPr lang="en-CA" sz="800" b="1" dirty="0"/>
              <a:t> Sailing gloves </a:t>
            </a:r>
          </a:p>
          <a:p>
            <a:r>
              <a:rPr lang="en-CA" sz="800" b="1" dirty="0"/>
              <a:t>Sailing booties or water shoes (close-toed)</a:t>
            </a:r>
          </a:p>
          <a:p>
            <a:r>
              <a:rPr lang="en-CA" sz="800" b="1" dirty="0"/>
              <a:t>Waterproof watch with counting function</a:t>
            </a:r>
          </a:p>
          <a:p>
            <a:r>
              <a:rPr lang="en-CA" sz="800" b="1" dirty="0"/>
              <a:t>Hiking pants are recommended but are not essential </a:t>
            </a:r>
          </a:p>
          <a:p>
            <a:r>
              <a:rPr lang="en-CA" sz="800" b="1" dirty="0"/>
              <a:t>Warm up clothes – Sneakers and shorts or track pants</a:t>
            </a:r>
          </a:p>
          <a:p>
            <a:r>
              <a:rPr lang="en-CA" sz="800" b="1" dirty="0"/>
              <a:t>Notebook (Wet Notes) for lessons or debrief</a:t>
            </a:r>
          </a:p>
          <a:p>
            <a:r>
              <a:rPr lang="en-CA" sz="800" b="1" dirty="0"/>
              <a:t>Full change of clothes </a:t>
            </a:r>
          </a:p>
          <a:p>
            <a:endParaRPr lang="en-CA" sz="800" b="1" dirty="0"/>
          </a:p>
          <a:p>
            <a:pPr marL="0" indent="0">
              <a:buNone/>
            </a:pPr>
            <a:r>
              <a:rPr lang="en-CA" sz="800" b="1" dirty="0">
                <a:highlight>
                  <a:srgbClr val="00FFFF"/>
                </a:highlight>
              </a:rPr>
              <a:t>COOL WEATHER (below 20 degrees C) </a:t>
            </a:r>
          </a:p>
          <a:p>
            <a:r>
              <a:rPr lang="en-CA" sz="800" b="1" dirty="0"/>
              <a:t>Shorty wetsuit and/or long wetsuit (Opti) </a:t>
            </a:r>
          </a:p>
          <a:p>
            <a:r>
              <a:rPr lang="en-CA" sz="800" b="1" dirty="0"/>
              <a:t>Spray top</a:t>
            </a:r>
          </a:p>
          <a:p>
            <a:r>
              <a:rPr lang="en-CA" sz="800" b="1" dirty="0"/>
              <a:t>Rain pants</a:t>
            </a:r>
          </a:p>
          <a:p>
            <a:r>
              <a:rPr lang="en-CA" sz="800" b="1" dirty="0"/>
              <a:t>Toque</a:t>
            </a:r>
          </a:p>
          <a:p>
            <a:pPr marL="0" indent="0">
              <a:buNone/>
            </a:pPr>
            <a:r>
              <a:rPr lang="en-CA" sz="800" b="1" dirty="0">
                <a:highlight>
                  <a:srgbClr val="FF0000"/>
                </a:highlight>
              </a:rPr>
              <a:t>WARM WEATHER (Above 20 degrees C)</a:t>
            </a:r>
          </a:p>
          <a:p>
            <a:r>
              <a:rPr lang="en-CA" sz="800" b="1" dirty="0"/>
              <a:t>A top layer to protect from the sun (full sleeve rash guards work well) </a:t>
            </a:r>
          </a:p>
          <a:p>
            <a:r>
              <a:rPr lang="en-CA" sz="800" b="1" dirty="0"/>
              <a:t>Bathing suit </a:t>
            </a:r>
          </a:p>
          <a:p>
            <a:endParaRPr lang="en-CA" sz="800" b="1" dirty="0"/>
          </a:p>
          <a:p>
            <a:pPr marL="0" indent="0">
              <a:buNone/>
            </a:pPr>
            <a:r>
              <a:rPr lang="en-CA" sz="800" b="1" dirty="0"/>
              <a:t>*It is important to dress in layers. *It is usually 5 degrees cooler on the water than on land </a:t>
            </a:r>
            <a:endParaRPr lang="en-US" sz="800" b="1" dirty="0"/>
          </a:p>
        </p:txBody>
      </p:sp>
      <p:pic>
        <p:nvPicPr>
          <p:cNvPr id="16" name="Content Placeholder 8" descr="A list of clothing items&#10;&#10;Description automatically generated">
            <a:extLst>
              <a:ext uri="{FF2B5EF4-FFF2-40B4-BE49-F238E27FC236}">
                <a16:creationId xmlns:a16="http://schemas.microsoft.com/office/drawing/2014/main" id="{48D079AB-8561-7F59-67E4-1A5A008A92B8}"/>
              </a:ext>
            </a:extLst>
          </p:cNvPr>
          <p:cNvPicPr>
            <a:picLocks noGrp="1" noChangeAspect="1"/>
          </p:cNvPicPr>
          <p:nvPr>
            <p:ph sz="quarter" idx="4"/>
          </p:nvPr>
        </p:nvPicPr>
        <p:blipFill>
          <a:blip r:embed="rId2"/>
          <a:stretch>
            <a:fillRect/>
          </a:stretch>
        </p:blipFill>
        <p:spPr>
          <a:xfrm>
            <a:off x="4876162" y="1624542"/>
            <a:ext cx="4046118" cy="4208992"/>
          </a:xfrm>
          <a:ln>
            <a:solidFill>
              <a:schemeClr val="tx1"/>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kids posing for a photo&#10;&#10;Description automatically generated">
            <a:extLst>
              <a:ext uri="{FF2B5EF4-FFF2-40B4-BE49-F238E27FC236}">
                <a16:creationId xmlns:a16="http://schemas.microsoft.com/office/drawing/2014/main" id="{118AE4EA-8B32-F8A2-0161-B066E85C0310}"/>
              </a:ext>
            </a:extLst>
          </p:cNvPr>
          <p:cNvPicPr>
            <a:picLocks noChangeAspect="1"/>
          </p:cNvPicPr>
          <p:nvPr/>
        </p:nvPicPr>
        <p:blipFill>
          <a:blip r:embed="rId2"/>
          <a:srcRect r="20689"/>
          <a:stretch>
            <a:fillRect/>
          </a:stretch>
        </p:blipFill>
        <p:spPr>
          <a:xfrm>
            <a:off x="1891767" y="10"/>
            <a:ext cx="7252231"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365125"/>
            <a:ext cx="2866641" cy="1899912"/>
          </a:xfrm>
        </p:spPr>
        <p:txBody>
          <a:bodyPr vert="horz" lIns="91440" tIns="45720" rIns="91440" bIns="45720" rtlCol="0" anchor="ctr">
            <a:normAutofit/>
          </a:bodyPr>
          <a:lstStyle/>
          <a:p>
            <a:pPr algn="l" defTabSz="914400">
              <a:lnSpc>
                <a:spcPct val="90000"/>
              </a:lnSpc>
            </a:pPr>
            <a:r>
              <a:rPr lang="en-US" sz="3500"/>
              <a:t>Inclement Weather</a:t>
            </a:r>
          </a:p>
        </p:txBody>
      </p:sp>
      <p:sp>
        <p:nvSpPr>
          <p:cNvPr id="3" name="TextBox 2"/>
          <p:cNvSpPr txBox="1"/>
          <p:nvPr/>
        </p:nvSpPr>
        <p:spPr>
          <a:xfrm>
            <a:off x="628650" y="2434201"/>
            <a:ext cx="2866641" cy="3742762"/>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defRPr sz="1800">
                <a:latin typeface="Arial"/>
              </a:defRPr>
            </a:pPr>
            <a:r>
              <a:rPr lang="en-US" sz="1400"/>
              <a:t>We sail in most safe conditions</a:t>
            </a:r>
          </a:p>
          <a:p>
            <a:pPr marL="285750" indent="-228600" defTabSz="914400">
              <a:lnSpc>
                <a:spcPct val="90000"/>
              </a:lnSpc>
              <a:spcAft>
                <a:spcPts val="600"/>
              </a:spcAft>
              <a:buFont typeface="Arial" panose="020B0604020202020204" pitchFamily="34" charset="0"/>
              <a:buChar char="•"/>
              <a:defRPr sz="1800">
                <a:latin typeface="Arial"/>
              </a:defRPr>
            </a:pPr>
            <a:r>
              <a:rPr lang="en-US" sz="1400"/>
              <a:t>We monitor the conditions using a variety of technologies; the Weather Office, Wind Guru, Wind Finder, Lightning Radar, Our coaches goal is to prepare sailors to safely sail in all weather conditions. </a:t>
            </a:r>
            <a:br>
              <a:rPr lang="en-US" sz="1400"/>
            </a:br>
            <a:endParaRPr lang="en-US" sz="1400"/>
          </a:p>
          <a:p>
            <a:pPr marL="285750" indent="-228600" defTabSz="914400">
              <a:lnSpc>
                <a:spcPct val="90000"/>
              </a:lnSpc>
              <a:spcAft>
                <a:spcPts val="600"/>
              </a:spcAft>
              <a:buFont typeface="Arial" panose="020B0604020202020204" pitchFamily="34" charset="0"/>
              <a:buChar char="•"/>
              <a:defRPr sz="1800">
                <a:latin typeface="Arial"/>
              </a:defRPr>
            </a:pPr>
            <a:r>
              <a:rPr lang="en-US" sz="1400"/>
              <a:t>Be prepared and dressed properly</a:t>
            </a:r>
          </a:p>
          <a:p>
            <a:pPr marL="285750" indent="-228600" defTabSz="914400">
              <a:lnSpc>
                <a:spcPct val="90000"/>
              </a:lnSpc>
              <a:spcAft>
                <a:spcPts val="600"/>
              </a:spcAft>
              <a:buFont typeface="Arial" panose="020B0604020202020204" pitchFamily="34" charset="0"/>
              <a:buChar char="•"/>
              <a:defRPr sz="1800">
                <a:latin typeface="Arial"/>
              </a:defRPr>
            </a:pPr>
            <a:r>
              <a:rPr lang="en-US" sz="1400"/>
              <a:t>Water = 5°C cooler than land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on a boat&#10;&#10;Description automatically generated">
            <a:extLst>
              <a:ext uri="{FF2B5EF4-FFF2-40B4-BE49-F238E27FC236}">
                <a16:creationId xmlns:a16="http://schemas.microsoft.com/office/drawing/2014/main" id="{A078E3FA-9A9E-ADD9-751E-136305D78B2C}"/>
              </a:ext>
            </a:extLst>
          </p:cNvPr>
          <p:cNvPicPr>
            <a:picLocks noChangeAspect="1"/>
          </p:cNvPicPr>
          <p:nvPr/>
        </p:nvPicPr>
        <p:blipFill>
          <a:blip r:embed="rId3"/>
          <a:srcRect l="51330" r="9215"/>
          <a:stretch>
            <a:fillRect/>
          </a:stretch>
        </p:blipFill>
        <p:spPr>
          <a:xfrm>
            <a:off x="5596622" y="27437"/>
            <a:ext cx="3607761"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5" name="Picture 4" descr="A group of kids posing for a photo&#10;&#10;Description automatically generated">
            <a:extLst>
              <a:ext uri="{FF2B5EF4-FFF2-40B4-BE49-F238E27FC236}">
                <a16:creationId xmlns:a16="http://schemas.microsoft.com/office/drawing/2014/main" id="{68A5C1C6-9053-BC09-8771-C20A5800BCA0}"/>
              </a:ext>
            </a:extLst>
          </p:cNvPr>
          <p:cNvPicPr>
            <a:picLocks noChangeAspect="1"/>
          </p:cNvPicPr>
          <p:nvPr/>
        </p:nvPicPr>
        <p:blipFill>
          <a:blip r:embed="rId4"/>
          <a:srcRect l="17460" r="203" b="4"/>
          <a:stretch>
            <a:fillRect/>
          </a:stretch>
        </p:blipFill>
        <p:spPr>
          <a:xfrm>
            <a:off x="2351702" y="310584"/>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7" name="Picture 6" descr="A group of people standing next to a table with trophies&#10;&#10;Description automatically generated">
            <a:extLst>
              <a:ext uri="{FF2B5EF4-FFF2-40B4-BE49-F238E27FC236}">
                <a16:creationId xmlns:a16="http://schemas.microsoft.com/office/drawing/2014/main" id="{C3B491DA-0B03-83C0-3769-61A0149950C8}"/>
              </a:ext>
            </a:extLst>
          </p:cNvPr>
          <p:cNvPicPr>
            <a:picLocks noChangeAspect="1"/>
          </p:cNvPicPr>
          <p:nvPr/>
        </p:nvPicPr>
        <p:blipFill>
          <a:blip r:embed="rId5"/>
          <a:srcRect l="10027" r="8526" b="4"/>
          <a:stretch>
            <a:fillRect/>
          </a:stretch>
        </p:blipFill>
        <p:spPr>
          <a:xfrm>
            <a:off x="2392071"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6" name="Freeform: Shape 15">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36042" y="685800"/>
            <a:ext cx="2105406" cy="1325563"/>
          </a:xfrm>
        </p:spPr>
        <p:txBody>
          <a:bodyPr vert="horz" lIns="91440" tIns="45720" rIns="91440" bIns="45720" rtlCol="0" anchor="ctr">
            <a:normAutofit/>
          </a:bodyPr>
          <a:lstStyle/>
          <a:p>
            <a:pPr algn="l" defTabSz="914400">
              <a:lnSpc>
                <a:spcPct val="90000"/>
              </a:lnSpc>
            </a:pPr>
            <a:r>
              <a:rPr lang="en-US" sz="2400" kern="1200">
                <a:solidFill>
                  <a:schemeClr val="tx1"/>
                </a:solidFill>
                <a:latin typeface="+mj-lt"/>
                <a:ea typeface="+mj-ea"/>
                <a:cs typeface="+mj-cs"/>
              </a:rPr>
              <a:t>Helpful Terms</a:t>
            </a:r>
          </a:p>
        </p:txBody>
      </p:sp>
      <p:sp>
        <p:nvSpPr>
          <p:cNvPr id="20" name="Rectangle 19">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089941"/>
            <a:ext cx="21259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white text on a black background&#10;&#10;Description automatically generated">
            <a:extLst>
              <a:ext uri="{FF2B5EF4-FFF2-40B4-BE49-F238E27FC236}">
                <a16:creationId xmlns:a16="http://schemas.microsoft.com/office/drawing/2014/main" id="{BF5E9F01-0189-8C98-A073-599A64B3F5A7}"/>
              </a:ext>
            </a:extLst>
          </p:cNvPr>
          <p:cNvPicPr>
            <a:picLocks noChangeAspect="1"/>
          </p:cNvPicPr>
          <p:nvPr/>
        </p:nvPicPr>
        <p:blipFill>
          <a:blip r:embed="rId6"/>
          <a:stretch>
            <a:fillRect/>
          </a:stretch>
        </p:blipFill>
        <p:spPr>
          <a:xfrm>
            <a:off x="115888" y="2011363"/>
            <a:ext cx="3491874" cy="4498541"/>
          </a:xfrm>
          <a:prstGeom prst="rect">
            <a:avLst/>
          </a:prstGeom>
          <a:ln>
            <a:solidFill>
              <a:schemeClr val="tx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76B45835-3DB7-4D95-9290-E7C2C3AD13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33" name="Oval 32">
              <a:extLst>
                <a:ext uri="{FF2B5EF4-FFF2-40B4-BE49-F238E27FC236}">
                  <a16:creationId xmlns:a16="http://schemas.microsoft.com/office/drawing/2014/main" id="{4BA86C3D-5E02-4EC9-A07B-6786E96EC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A1BCCA4-FEFE-4004-9DD5-96DC53BFB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9025533-FEDC-498B-B634-AACB9C542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BCB9B21-6FC4-4E75-9B78-CBF7107663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265F2E95-7169-4456-9FD1-FD404A2B1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C39C303-7680-46A4-83C1-D77C74DEA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43" name="Straight Connector 42">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51" name="Straight Connector 50">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73202" y="4018137"/>
            <a:ext cx="3412998" cy="2129586"/>
          </a:xfrm>
          <a:noFill/>
        </p:spPr>
        <p:txBody>
          <a:bodyPr vert="horz" lIns="91440" tIns="45720" rIns="91440" bIns="45720" rtlCol="0" anchor="t">
            <a:normAutofit/>
          </a:bodyPr>
          <a:lstStyle/>
          <a:p>
            <a:pPr algn="l" defTabSz="914400">
              <a:lnSpc>
                <a:spcPct val="90000"/>
              </a:lnSpc>
            </a:pPr>
            <a:r>
              <a:rPr lang="en-US" sz="4200" kern="1200" dirty="0">
                <a:solidFill>
                  <a:schemeClr val="bg1"/>
                </a:solidFill>
                <a:latin typeface="+mj-lt"/>
                <a:ea typeface="+mj-ea"/>
                <a:cs typeface="+mj-cs"/>
              </a:rPr>
              <a:t>Contact Info</a:t>
            </a:r>
          </a:p>
        </p:txBody>
      </p:sp>
      <p:pic>
        <p:nvPicPr>
          <p:cNvPr id="5" name="Picture 4" descr="A group of people posing for a photo&#10;&#10;Description automatically generated">
            <a:extLst>
              <a:ext uri="{FF2B5EF4-FFF2-40B4-BE49-F238E27FC236}">
                <a16:creationId xmlns:a16="http://schemas.microsoft.com/office/drawing/2014/main" id="{D1E8FCFB-43A2-C21F-F1B3-47450C6CC00B}"/>
              </a:ext>
            </a:extLst>
          </p:cNvPr>
          <p:cNvPicPr>
            <a:picLocks noChangeAspect="1"/>
          </p:cNvPicPr>
          <p:nvPr/>
        </p:nvPicPr>
        <p:blipFill>
          <a:blip r:embed="rId2"/>
          <a:srcRect l="987" r="989" b="2"/>
          <a:stretch>
            <a:fillRect/>
          </a:stretch>
        </p:blipFill>
        <p:spPr>
          <a:xfrm>
            <a:off x="469944" y="344770"/>
            <a:ext cx="3430053" cy="3490370"/>
          </a:xfrm>
          <a:prstGeom prst="rect">
            <a:avLst/>
          </a:prstGeom>
        </p:spPr>
      </p:pic>
      <p:grpSp>
        <p:nvGrpSpPr>
          <p:cNvPr id="56" name="Group 55">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57" name="Straight Connector 56">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7" name="Picture 6" descr="A group of people sitting on a dock&#10;&#10;Description automatically generated">
            <a:extLst>
              <a:ext uri="{FF2B5EF4-FFF2-40B4-BE49-F238E27FC236}">
                <a16:creationId xmlns:a16="http://schemas.microsoft.com/office/drawing/2014/main" id="{A9C5A453-09A1-DAA3-B4E9-CAAA713DD91B}"/>
              </a:ext>
            </a:extLst>
          </p:cNvPr>
          <p:cNvPicPr>
            <a:picLocks noChangeAspect="1"/>
          </p:cNvPicPr>
          <p:nvPr/>
        </p:nvPicPr>
        <p:blipFill>
          <a:blip r:embed="rId3"/>
          <a:srcRect r="11153" b="-2"/>
          <a:stretch>
            <a:fillRect/>
          </a:stretch>
        </p:blipFill>
        <p:spPr>
          <a:xfrm>
            <a:off x="4102537" y="341641"/>
            <a:ext cx="4494227" cy="3490370"/>
          </a:xfrm>
          <a:prstGeom prst="rect">
            <a:avLst/>
          </a:prstGeom>
        </p:spPr>
      </p:pic>
      <p:sp>
        <p:nvSpPr>
          <p:cNvPr id="3" name="TextBox 2"/>
          <p:cNvSpPr txBox="1"/>
          <p:nvPr/>
        </p:nvSpPr>
        <p:spPr>
          <a:xfrm>
            <a:off x="4114560" y="4018143"/>
            <a:ext cx="4495999" cy="2129599"/>
          </a:xfrm>
          <a:prstGeom prst="rect">
            <a:avLst/>
          </a:prstGeom>
          <a:noFill/>
        </p:spPr>
        <p:txBody>
          <a:bodyPr vert="horz" lIns="91440" tIns="45720" rIns="91440" bIns="45720" rtlCol="0" anchor="t">
            <a:normAutofit/>
          </a:bodyPr>
          <a:lstStyle/>
          <a:p>
            <a:pPr indent="-228600" defTabSz="914400">
              <a:lnSpc>
                <a:spcPct val="90000"/>
              </a:lnSpc>
              <a:spcAft>
                <a:spcPts val="600"/>
              </a:spcAft>
              <a:buFont typeface="Arial" panose="020B0604020202020204" pitchFamily="34" charset="0"/>
              <a:buChar char="•"/>
              <a:defRPr sz="1800">
                <a:latin typeface="Arial"/>
              </a:defRPr>
            </a:pPr>
            <a:r>
              <a:rPr lang="en-US" sz="1600" dirty="0" err="1">
                <a:solidFill>
                  <a:schemeClr val="bg1"/>
                </a:solidFill>
              </a:rPr>
              <a:t>Hubbards</a:t>
            </a:r>
            <a:r>
              <a:rPr lang="en-US" sz="1600" dirty="0">
                <a:solidFill>
                  <a:schemeClr val="bg1"/>
                </a:solidFill>
              </a:rPr>
              <a:t> Sailing Club</a:t>
            </a:r>
            <a:br>
              <a:rPr lang="en-US" sz="1600" dirty="0">
                <a:solidFill>
                  <a:schemeClr val="bg1"/>
                </a:solidFill>
              </a:rPr>
            </a:br>
            <a:r>
              <a:rPr lang="en-US" sz="1600" dirty="0">
                <a:solidFill>
                  <a:schemeClr val="bg1"/>
                </a:solidFill>
              </a:rPr>
              <a:t>PO Box 187, 215 Hwy 3, </a:t>
            </a:r>
            <a:r>
              <a:rPr lang="en-US" sz="1600" dirty="0" err="1">
                <a:solidFill>
                  <a:schemeClr val="bg1"/>
                </a:solidFill>
              </a:rPr>
              <a:t>Hubbards</a:t>
            </a:r>
            <a:r>
              <a:rPr lang="en-US" sz="1600" dirty="0">
                <a:solidFill>
                  <a:schemeClr val="bg1"/>
                </a:solidFill>
              </a:rPr>
              <a:t>, NS</a:t>
            </a:r>
            <a:br>
              <a:rPr lang="en-US" sz="1600" dirty="0">
                <a:solidFill>
                  <a:schemeClr val="bg1"/>
                </a:solidFill>
              </a:rPr>
            </a:br>
            <a:r>
              <a:rPr lang="en-US" sz="1600" dirty="0">
                <a:solidFill>
                  <a:schemeClr val="bg1"/>
                </a:solidFill>
              </a:rPr>
              <a:t>902-857-9771</a:t>
            </a:r>
            <a:br>
              <a:rPr lang="en-US" sz="1600" dirty="0">
                <a:solidFill>
                  <a:schemeClr val="bg1"/>
                </a:solidFill>
              </a:rPr>
            </a:br>
            <a:r>
              <a:rPr lang="en-US" sz="1600" dirty="0">
                <a:solidFill>
                  <a:schemeClr val="bg1"/>
                </a:solidFill>
                <a:hlinkClick r:id="rId4"/>
              </a:rPr>
              <a:t>www.hubbardssailingclub.ca</a:t>
            </a:r>
            <a:endParaRPr lang="en-US" sz="1600" dirty="0">
              <a:solidFill>
                <a:schemeClr val="bg1"/>
              </a:solidFill>
            </a:endParaRPr>
          </a:p>
          <a:p>
            <a:pPr defTabSz="914400">
              <a:lnSpc>
                <a:spcPct val="90000"/>
              </a:lnSpc>
              <a:spcAft>
                <a:spcPts val="600"/>
              </a:spcAft>
              <a:defRPr sz="1800">
                <a:latin typeface="Arial"/>
              </a:defRPr>
            </a:pPr>
            <a:br>
              <a:rPr lang="en-US" sz="1600" dirty="0">
                <a:solidFill>
                  <a:schemeClr val="bg1"/>
                </a:solidFill>
              </a:rPr>
            </a:br>
            <a:r>
              <a:rPr lang="en-US" sz="1600" dirty="0">
                <a:solidFill>
                  <a:schemeClr val="bg1"/>
                </a:solidFill>
                <a:hlinkClick r:id="rId5">
                  <a:extLst>
                    <a:ext uri="{A12FA001-AC4F-418D-AE19-62706E023703}">
                      <ahyp:hlinkClr xmlns:ahyp="http://schemas.microsoft.com/office/drawing/2018/hyperlinkcolor" val="tx"/>
                    </a:ext>
                  </a:extLst>
                </a:hlinkClick>
              </a:rPr>
              <a:t>sailing@hubbardssailingclub.ca</a:t>
            </a:r>
            <a:endParaRPr lang="en-US" sz="1600" dirty="0">
              <a:solidFill>
                <a:schemeClr val="bg1"/>
              </a:solidFill>
            </a:endParaRPr>
          </a:p>
          <a:p>
            <a:pPr defTabSz="914400">
              <a:lnSpc>
                <a:spcPct val="90000"/>
              </a:lnSpc>
              <a:spcAft>
                <a:spcPts val="600"/>
              </a:spcAft>
              <a:defRPr sz="1800">
                <a:latin typeface="Arial"/>
              </a:defRPr>
            </a:pPr>
            <a:r>
              <a:rPr lang="en-US" sz="1600" dirty="0">
                <a:solidFill>
                  <a:schemeClr val="bg1"/>
                </a:solidFill>
                <a:hlinkClick r:id="rId6">
                  <a:extLst>
                    <a:ext uri="{A12FA001-AC4F-418D-AE19-62706E023703}">
                      <ahyp:hlinkClr xmlns:ahyp="http://schemas.microsoft.com/office/drawing/2018/hyperlinkcolor" val="tx"/>
                    </a:ext>
                  </a:extLst>
                </a:hlinkClick>
              </a:rPr>
              <a:t>jlflemming13@icloud.com</a:t>
            </a:r>
            <a:endParaRPr lang="en-US" sz="1600" dirty="0">
              <a:solidFill>
                <a:schemeClr val="bg1"/>
              </a:solidFill>
            </a:endParaRPr>
          </a:p>
          <a:p>
            <a:pPr indent="-228600" defTabSz="914400">
              <a:lnSpc>
                <a:spcPct val="90000"/>
              </a:lnSpc>
              <a:spcAft>
                <a:spcPts val="600"/>
              </a:spcAft>
              <a:buFont typeface="Arial" panose="020B0604020202020204" pitchFamily="34" charset="0"/>
              <a:buChar char="•"/>
              <a:defRPr sz="1800">
                <a:latin typeface="Arial"/>
              </a:defRPr>
            </a:pPr>
            <a:endParaRPr lang="en-US" sz="1600" dirty="0">
              <a:solidFill>
                <a:schemeClr val="bg1"/>
              </a:solidFill>
            </a:endParaRPr>
          </a:p>
        </p:txBody>
      </p:sp>
      <p:pic>
        <p:nvPicPr>
          <p:cNvPr id="11" name="Picture 10" descr="A logo for a company&#10;&#10;Description automatically generated">
            <a:extLst>
              <a:ext uri="{FF2B5EF4-FFF2-40B4-BE49-F238E27FC236}">
                <a16:creationId xmlns:a16="http://schemas.microsoft.com/office/drawing/2014/main" id="{DA3D3D33-8E0B-D6F0-1747-C8403C247B38}"/>
              </a:ext>
            </a:extLst>
          </p:cNvPr>
          <p:cNvPicPr>
            <a:picLocks noChangeAspect="1"/>
          </p:cNvPicPr>
          <p:nvPr/>
        </p:nvPicPr>
        <p:blipFill>
          <a:blip r:embed="rId7"/>
          <a:stretch>
            <a:fillRect/>
          </a:stretch>
        </p:blipFill>
        <p:spPr>
          <a:xfrm>
            <a:off x="734454" y="4631391"/>
            <a:ext cx="2094460" cy="197125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F4D5922-434B-4829-B93E-02DC38A29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35FBA24-5C01-4635-A984-1DB6E340B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4008D52E-D5E0-4FB4-B605-C7CB344890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35" name="Oval 34">
              <a:extLst>
                <a:ext uri="{FF2B5EF4-FFF2-40B4-BE49-F238E27FC236}">
                  <a16:creationId xmlns:a16="http://schemas.microsoft.com/office/drawing/2014/main" id="{319F5E7D-3F43-4564-BC5C-EAEF6F2EC9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CC8968D-607C-448D-B7E2-8468F2364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BF8609C-71D4-4156-B8F6-BA9C0B279A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CDA77A8-A525-4167-8D4D-AE037B53E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9EBCBA55-B529-4C1C-9138-4E5B0282E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82174F7-84A8-4231-9B9C-07E76488A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sailboat with a blue sail&#10;&#10;Description automatically generated">
            <a:extLst>
              <a:ext uri="{FF2B5EF4-FFF2-40B4-BE49-F238E27FC236}">
                <a16:creationId xmlns:a16="http://schemas.microsoft.com/office/drawing/2014/main" id="{C2E52581-2339-2F9D-34F7-FC1ED93C9ACE}"/>
              </a:ext>
            </a:extLst>
          </p:cNvPr>
          <p:cNvPicPr>
            <a:picLocks noChangeAspect="1"/>
          </p:cNvPicPr>
          <p:nvPr/>
        </p:nvPicPr>
        <p:blipFill>
          <a:blip r:embed="rId2"/>
          <a:srcRect l="16127" r="169" b="1"/>
          <a:stretch>
            <a:fillRect/>
          </a:stretch>
        </p:blipFill>
        <p:spPr>
          <a:xfrm>
            <a:off x="450342" y="412377"/>
            <a:ext cx="1985549" cy="3162778"/>
          </a:xfrm>
          <a:prstGeom prst="rect">
            <a:avLst/>
          </a:prstGeom>
        </p:spPr>
      </p:pic>
      <p:grpSp>
        <p:nvGrpSpPr>
          <p:cNvPr id="42" name="Group 41">
            <a:extLst>
              <a:ext uri="{FF2B5EF4-FFF2-40B4-BE49-F238E27FC236}">
                <a16:creationId xmlns:a16="http://schemas.microsoft.com/office/drawing/2014/main" id="{B7B4DECA-15C8-4678-96F8-1CA5C3D502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4839" y="615017"/>
            <a:ext cx="304800" cy="322326"/>
            <a:chOff x="215328" y="-46937"/>
            <a:chExt cx="304800" cy="2773841"/>
          </a:xfrm>
        </p:grpSpPr>
        <p:cxnSp>
          <p:nvCxnSpPr>
            <p:cNvPr id="43" name="Straight Connector 42">
              <a:extLst>
                <a:ext uri="{FF2B5EF4-FFF2-40B4-BE49-F238E27FC236}">
                  <a16:creationId xmlns:a16="http://schemas.microsoft.com/office/drawing/2014/main" id="{F0D83F5C-F1F1-4882-9C32-26A6B186A8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ED0986A-A3B6-4FFD-9EBD-A5CCBF8CE3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ABA8203-A31E-45DE-97A5-E5B0064130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202206D-4121-46D6-9F2F-4F24D214443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7" name="Picture 6" descr="A group of people posing for a photo&#10;&#10;Description automatically generated">
            <a:extLst>
              <a:ext uri="{FF2B5EF4-FFF2-40B4-BE49-F238E27FC236}">
                <a16:creationId xmlns:a16="http://schemas.microsoft.com/office/drawing/2014/main" id="{09BD9EEF-0715-C2C4-3B70-46BB14B4E509}"/>
              </a:ext>
            </a:extLst>
          </p:cNvPr>
          <p:cNvPicPr>
            <a:picLocks noChangeAspect="1"/>
          </p:cNvPicPr>
          <p:nvPr/>
        </p:nvPicPr>
        <p:blipFill>
          <a:blip r:embed="rId3"/>
          <a:srcRect l="28662" r="29747"/>
          <a:stretch>
            <a:fillRect/>
          </a:stretch>
        </p:blipFill>
        <p:spPr>
          <a:xfrm>
            <a:off x="2507803" y="412377"/>
            <a:ext cx="1985549" cy="3162778"/>
          </a:xfrm>
          <a:prstGeom prst="rect">
            <a:avLst/>
          </a:prstGeom>
        </p:spPr>
      </p:pic>
      <p:pic>
        <p:nvPicPr>
          <p:cNvPr id="13" name="Picture 12" descr="A group of people standing in front of sailboats&#10;&#10;Description automatically generated">
            <a:extLst>
              <a:ext uri="{FF2B5EF4-FFF2-40B4-BE49-F238E27FC236}">
                <a16:creationId xmlns:a16="http://schemas.microsoft.com/office/drawing/2014/main" id="{87C8F9BB-6D0E-9E95-CB29-186873999278}"/>
              </a:ext>
            </a:extLst>
          </p:cNvPr>
          <p:cNvPicPr>
            <a:picLocks noChangeAspect="1"/>
          </p:cNvPicPr>
          <p:nvPr/>
        </p:nvPicPr>
        <p:blipFill>
          <a:blip r:embed="rId4"/>
          <a:srcRect l="29162" r="23756" b="4"/>
          <a:stretch>
            <a:fillRect/>
          </a:stretch>
        </p:blipFill>
        <p:spPr>
          <a:xfrm>
            <a:off x="4565265" y="412377"/>
            <a:ext cx="1985549" cy="3162778"/>
          </a:xfrm>
          <a:prstGeom prst="rect">
            <a:avLst/>
          </a:prstGeom>
        </p:spPr>
      </p:pic>
      <p:pic>
        <p:nvPicPr>
          <p:cNvPr id="15" name="Picture 14" descr="A group of people on a dock&#10;&#10;Description automatically generated">
            <a:extLst>
              <a:ext uri="{FF2B5EF4-FFF2-40B4-BE49-F238E27FC236}">
                <a16:creationId xmlns:a16="http://schemas.microsoft.com/office/drawing/2014/main" id="{924B0A97-2BC6-F039-5038-B244DC2E51CB}"/>
              </a:ext>
            </a:extLst>
          </p:cNvPr>
          <p:cNvPicPr>
            <a:picLocks noChangeAspect="1"/>
          </p:cNvPicPr>
          <p:nvPr/>
        </p:nvPicPr>
        <p:blipFill>
          <a:blip r:embed="rId5"/>
          <a:srcRect l="10599" r="5697" b="1"/>
          <a:stretch>
            <a:fillRect/>
          </a:stretch>
        </p:blipFill>
        <p:spPr>
          <a:xfrm>
            <a:off x="6622727" y="412377"/>
            <a:ext cx="1985549" cy="3162778"/>
          </a:xfrm>
          <a:prstGeom prst="rect">
            <a:avLst/>
          </a:prstGeom>
        </p:spPr>
      </p:pic>
      <p:sp>
        <p:nvSpPr>
          <p:cNvPr id="48" name="Rectangle 47">
            <a:extLst>
              <a:ext uri="{FF2B5EF4-FFF2-40B4-BE49-F238E27FC236}">
                <a16:creationId xmlns:a16="http://schemas.microsoft.com/office/drawing/2014/main" id="{5819102A-0400-4C1F-8614-973F5262E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B1A0CF5C-68C2-4432-BC2D-5A124C7B6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07958" y="4945279"/>
            <a:ext cx="964406" cy="549007"/>
            <a:chOff x="7029447" y="3514725"/>
            <a:chExt cx="1285875" cy="549007"/>
          </a:xfrm>
        </p:grpSpPr>
        <p:cxnSp>
          <p:nvCxnSpPr>
            <p:cNvPr id="51" name="Straight Connector 50">
              <a:extLst>
                <a:ext uri="{FF2B5EF4-FFF2-40B4-BE49-F238E27FC236}">
                  <a16:creationId xmlns:a16="http://schemas.microsoft.com/office/drawing/2014/main" id="{73E76A51-C6FF-4566-9670-D405D4DA76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069446D-7888-44DB-87EF-972BCEA0AB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450BCE5-EB53-44C2-B9B9-771BAD516C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B2D4461-C687-4A45-933F-C4CCB4E24F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56" name="Rectangle 55">
            <a:extLst>
              <a:ext uri="{FF2B5EF4-FFF2-40B4-BE49-F238E27FC236}">
                <a16:creationId xmlns:a16="http://schemas.microsoft.com/office/drawing/2014/main" id="{CF1485CA-41D2-421F-B28D-15EF845D5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04ED96A1-E6CA-493F-8610-6B8B7A28E3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59" name="Straight Connector 58">
              <a:extLst>
                <a:ext uri="{FF2B5EF4-FFF2-40B4-BE49-F238E27FC236}">
                  <a16:creationId xmlns:a16="http://schemas.microsoft.com/office/drawing/2014/main" id="{3C9231B8-0812-4FDE-9AC6-94984E20AC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BF59FE3-7AD8-46E8-9440-D268639942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EEEDF00-F676-4147-BAF0-64840E2857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4D3F73A-55E6-4A58-872D-BE9E9C7C30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73202" y="3776871"/>
            <a:ext cx="4164593" cy="2303492"/>
          </a:xfrm>
          <a:noFill/>
        </p:spPr>
        <p:txBody>
          <a:bodyPr vert="horz" lIns="91440" tIns="45720" rIns="91440" bIns="45720" rtlCol="0" anchor="t">
            <a:normAutofit/>
          </a:bodyPr>
          <a:lstStyle/>
          <a:p>
            <a:pPr algn="l" defTabSz="914400">
              <a:lnSpc>
                <a:spcPct val="90000"/>
              </a:lnSpc>
            </a:pPr>
            <a:r>
              <a:rPr lang="en-US" sz="4200" kern="1200" dirty="0">
                <a:solidFill>
                  <a:schemeClr val="bg1"/>
                </a:solidFill>
                <a:latin typeface="+mj-lt"/>
                <a:ea typeface="+mj-ea"/>
                <a:cs typeface="+mj-cs"/>
              </a:rPr>
              <a:t>WELCOME to the 2025 Race Team</a:t>
            </a:r>
          </a:p>
        </p:txBody>
      </p:sp>
      <p:sp>
        <p:nvSpPr>
          <p:cNvPr id="3" name="TextBox 2"/>
          <p:cNvSpPr txBox="1"/>
          <p:nvPr/>
        </p:nvSpPr>
        <p:spPr>
          <a:xfrm>
            <a:off x="457200" y="1371600"/>
            <a:ext cx="8229600" cy="369332"/>
          </a:xfrm>
          <a:prstGeom prst="rect">
            <a:avLst/>
          </a:prstGeom>
          <a:noFill/>
        </p:spPr>
        <p:txBody>
          <a:bodyPr wrap="square">
            <a:spAutoFit/>
          </a:bodyPr>
          <a:lstStyle/>
          <a:p>
            <a:endParaRPr lang="en-CA" dirty="0"/>
          </a:p>
        </p:txBody>
      </p:sp>
      <p:sp>
        <p:nvSpPr>
          <p:cNvPr id="5" name="TextBox 4">
            <a:extLst>
              <a:ext uri="{FF2B5EF4-FFF2-40B4-BE49-F238E27FC236}">
                <a16:creationId xmlns:a16="http://schemas.microsoft.com/office/drawing/2014/main" id="{80449057-38B4-6C65-E65C-A3E6E71863C6}"/>
              </a:ext>
            </a:extLst>
          </p:cNvPr>
          <p:cNvSpPr txBox="1"/>
          <p:nvPr/>
        </p:nvSpPr>
        <p:spPr>
          <a:xfrm>
            <a:off x="2286000" y="3246961"/>
            <a:ext cx="4572000" cy="369332"/>
          </a:xfrm>
          <a:prstGeom prst="rect">
            <a:avLst/>
          </a:prstGeom>
          <a:noFill/>
        </p:spPr>
        <p:txBody>
          <a:bodyPr wrap="square">
            <a:spAutoFit/>
          </a:bodyPr>
          <a:lstStyle/>
          <a:p>
            <a:endParaRPr lang="en-CA" dirty="0"/>
          </a:p>
        </p:txBody>
      </p:sp>
      <p:sp>
        <p:nvSpPr>
          <p:cNvPr id="16" name="TextBox 15">
            <a:extLst>
              <a:ext uri="{FF2B5EF4-FFF2-40B4-BE49-F238E27FC236}">
                <a16:creationId xmlns:a16="http://schemas.microsoft.com/office/drawing/2014/main" id="{09A3FE36-043F-0995-4511-FCADAFC45748}"/>
              </a:ext>
            </a:extLst>
          </p:cNvPr>
          <p:cNvSpPr txBox="1"/>
          <p:nvPr/>
        </p:nvSpPr>
        <p:spPr>
          <a:xfrm>
            <a:off x="4688901" y="3927121"/>
            <a:ext cx="4080157" cy="2585323"/>
          </a:xfrm>
          <a:prstGeom prst="rect">
            <a:avLst/>
          </a:prstGeom>
          <a:noFill/>
        </p:spPr>
        <p:txBody>
          <a:bodyPr wrap="square" rtlCol="0">
            <a:spAutoFit/>
          </a:bodyPr>
          <a:lstStyle/>
          <a:p>
            <a:r>
              <a:rPr lang="en-CA" dirty="0">
                <a:solidFill>
                  <a:schemeClr val="bg1"/>
                </a:solidFill>
              </a:rPr>
              <a:t>This year we have put together a short information package before the season starts. The aim of this guide is to outline the roles and responsibilities of team members and their parents and provide essential facts about racing with HSC. We hope you find the following pages useful and look forward to seeing you all this summer! </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group of people sitting around a table&#10;&#10;Description automatically generated">
            <a:extLst>
              <a:ext uri="{FF2B5EF4-FFF2-40B4-BE49-F238E27FC236}">
                <a16:creationId xmlns:a16="http://schemas.microsoft.com/office/drawing/2014/main" id="{27A36DF2-A5BF-91D7-56F9-4F58C70FB2A5}"/>
              </a:ext>
            </a:extLst>
          </p:cNvPr>
          <p:cNvPicPr>
            <a:picLocks noChangeAspect="1"/>
          </p:cNvPicPr>
          <p:nvPr/>
        </p:nvPicPr>
        <p:blipFill>
          <a:blip r:embed="rId2"/>
          <a:srcRect r="78"/>
          <a:stretch>
            <a:fillRect/>
          </a:stretch>
        </p:blipFill>
        <p:spPr>
          <a:xfrm>
            <a:off x="7134" y="10"/>
            <a:ext cx="9136855" cy="6857990"/>
          </a:xfrm>
          <a:prstGeom prst="rect">
            <a:avLst/>
          </a:prstGeom>
        </p:spPr>
      </p:pic>
      <p:sp>
        <p:nvSpPr>
          <p:cNvPr id="92" name="Rectangle 91">
            <a:extLst>
              <a:ext uri="{FF2B5EF4-FFF2-40B4-BE49-F238E27FC236}">
                <a16:creationId xmlns:a16="http://schemas.microsoft.com/office/drawing/2014/main" id="{96EEF187-8434-4B76-BE40-006EEBB26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6764" cy="6858000"/>
          </a:xfrm>
          <a:prstGeom prst="rect">
            <a:avLst/>
          </a:prstGeom>
          <a:solidFill>
            <a:schemeClr val="bg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961965" y="1748771"/>
            <a:ext cx="2624234" cy="3360458"/>
          </a:xfrm>
        </p:spPr>
        <p:txBody>
          <a:bodyPr vert="horz" lIns="91440" tIns="45720" rIns="91440" bIns="45720" rtlCol="0" anchor="ctr">
            <a:normAutofit/>
          </a:bodyPr>
          <a:lstStyle/>
          <a:p>
            <a:pPr defTabSz="914400">
              <a:lnSpc>
                <a:spcPct val="90000"/>
              </a:lnSpc>
            </a:pPr>
            <a:r>
              <a:rPr lang="en-US" kern="1200">
                <a:solidFill>
                  <a:schemeClr val="tx1"/>
                </a:solidFill>
                <a:latin typeface="+mj-lt"/>
                <a:ea typeface="+mj-ea"/>
                <a:cs typeface="+mj-cs"/>
              </a:rPr>
              <a:t>Contents</a:t>
            </a:r>
          </a:p>
        </p:txBody>
      </p:sp>
      <p:sp>
        <p:nvSpPr>
          <p:cNvPr id="94" name="Rectangle 93">
            <a:extLst>
              <a:ext uri="{FF2B5EF4-FFF2-40B4-BE49-F238E27FC236}">
                <a16:creationId xmlns:a16="http://schemas.microsoft.com/office/drawing/2014/main" id="{681CD866-52B5-4280-A92B-56BDFD1E9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6764" y="0"/>
            <a:ext cx="4567235" cy="6858000"/>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people on a boat&#10;&#10;Description automatically generated">
            <a:extLst>
              <a:ext uri="{FF2B5EF4-FFF2-40B4-BE49-F238E27FC236}">
                <a16:creationId xmlns:a16="http://schemas.microsoft.com/office/drawing/2014/main" id="{CB1E17A9-50EA-0C64-A8C1-E6C402E58A21}"/>
              </a:ext>
            </a:extLst>
          </p:cNvPr>
          <p:cNvPicPr>
            <a:picLocks noChangeAspect="1"/>
          </p:cNvPicPr>
          <p:nvPr/>
        </p:nvPicPr>
        <p:blipFill>
          <a:blip r:embed="rId3"/>
          <a:srcRect l="13452" r="31825" b="3"/>
          <a:stretch>
            <a:fillRect/>
          </a:stretch>
        </p:blipFill>
        <p:spPr>
          <a:xfrm>
            <a:off x="5056980" y="643466"/>
            <a:ext cx="1734741" cy="2377440"/>
          </a:xfrm>
          <a:prstGeom prst="rect">
            <a:avLst/>
          </a:prstGeom>
        </p:spPr>
      </p:pic>
      <p:pic>
        <p:nvPicPr>
          <p:cNvPr id="7" name="Picture 6" descr="A group of people standing in grass next to a black trailer&#10;&#10;Description automatically generated">
            <a:extLst>
              <a:ext uri="{FF2B5EF4-FFF2-40B4-BE49-F238E27FC236}">
                <a16:creationId xmlns:a16="http://schemas.microsoft.com/office/drawing/2014/main" id="{82FDC6BF-393F-45CE-3D1F-90D9638F2837}"/>
              </a:ext>
            </a:extLst>
          </p:cNvPr>
          <p:cNvPicPr>
            <a:picLocks noChangeAspect="1"/>
          </p:cNvPicPr>
          <p:nvPr/>
        </p:nvPicPr>
        <p:blipFill>
          <a:blip r:embed="rId4"/>
          <a:srcRect l="2642" r="-7" b="-7"/>
          <a:stretch>
            <a:fillRect/>
          </a:stretch>
        </p:blipFill>
        <p:spPr>
          <a:xfrm>
            <a:off x="6912380" y="643468"/>
            <a:ext cx="1734740" cy="2375756"/>
          </a:xfrm>
          <a:prstGeom prst="rect">
            <a:avLst/>
          </a:prstGeom>
        </p:spPr>
      </p:pic>
      <p:sp>
        <p:nvSpPr>
          <p:cNvPr id="3" name="TextBox 2"/>
          <p:cNvSpPr txBox="1"/>
          <p:nvPr/>
        </p:nvSpPr>
        <p:spPr>
          <a:xfrm>
            <a:off x="5056980" y="3237411"/>
            <a:ext cx="3597275" cy="2622808"/>
          </a:xfrm>
          <a:prstGeom prst="rect">
            <a:avLst/>
          </a:prstGeom>
        </p:spPr>
        <p:txBody>
          <a:bodyPr vert="horz" lIns="91440" tIns="45720" rIns="91440" bIns="45720" rtlCol="0" anchor="ctr">
            <a:normAutofit/>
          </a:bodyPr>
          <a:lstStyle/>
          <a:p>
            <a:pPr defTabSz="914400">
              <a:lnSpc>
                <a:spcPct val="90000"/>
              </a:lnSpc>
              <a:spcAft>
                <a:spcPts val="600"/>
              </a:spcAft>
              <a:defRPr sz="1800">
                <a:latin typeface="Arial"/>
              </a:defRPr>
            </a:pPr>
            <a:r>
              <a:rPr lang="en-US" sz="1600" dirty="0"/>
              <a:t>- Getting Started / Contacts</a:t>
            </a:r>
            <a:br>
              <a:rPr lang="en-US" sz="1600" dirty="0"/>
            </a:br>
            <a:r>
              <a:rPr lang="en-US" sz="1600" dirty="0"/>
              <a:t>- Notable Dates</a:t>
            </a:r>
            <a:br>
              <a:rPr lang="en-US" sz="1600" dirty="0"/>
            </a:br>
            <a:r>
              <a:rPr lang="en-US" sz="1600" dirty="0"/>
              <a:t>- Registering for Regattas</a:t>
            </a:r>
            <a:br>
              <a:rPr lang="en-US" sz="1600" dirty="0"/>
            </a:br>
            <a:r>
              <a:rPr lang="en-US" sz="1600" dirty="0"/>
              <a:t>- Cost Sharing</a:t>
            </a:r>
            <a:br>
              <a:rPr lang="en-US" sz="1600" dirty="0"/>
            </a:br>
            <a:r>
              <a:rPr lang="en-US" sz="1600" dirty="0"/>
              <a:t>- Responsibilities (Sailor, Coach, Parent)</a:t>
            </a:r>
            <a:br>
              <a:rPr lang="en-US" sz="1600" dirty="0"/>
            </a:br>
            <a:r>
              <a:rPr lang="en-US" sz="1600" dirty="0"/>
              <a:t>- Towing to Regattas</a:t>
            </a:r>
            <a:br>
              <a:rPr lang="en-US" sz="1600" dirty="0"/>
            </a:br>
            <a:r>
              <a:rPr lang="en-US" sz="1600" dirty="0"/>
              <a:t>- Gear &amp; Packing</a:t>
            </a:r>
            <a:br>
              <a:rPr lang="en-US" sz="1600" dirty="0"/>
            </a:br>
            <a:r>
              <a:rPr lang="en-US" sz="1600" dirty="0"/>
              <a:t>- Regatta Checklist</a:t>
            </a:r>
            <a:br>
              <a:rPr lang="en-US" sz="1600" dirty="0"/>
            </a:br>
            <a:r>
              <a:rPr lang="en-US" sz="1600" dirty="0"/>
              <a:t>- Weather &amp; Terms</a:t>
            </a:r>
          </a:p>
        </p:txBody>
      </p:sp>
    </p:spTree>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itting at a table&#10;&#10;Description automatically generated">
            <a:extLst>
              <a:ext uri="{FF2B5EF4-FFF2-40B4-BE49-F238E27FC236}">
                <a16:creationId xmlns:a16="http://schemas.microsoft.com/office/drawing/2014/main" id="{E762AA62-ACAA-3243-91BC-5732613E19CC}"/>
              </a:ext>
            </a:extLst>
          </p:cNvPr>
          <p:cNvPicPr>
            <a:picLocks noChangeAspect="1"/>
          </p:cNvPicPr>
          <p:nvPr/>
        </p:nvPicPr>
        <p:blipFill>
          <a:blip r:embed="rId2"/>
          <a:srcRect l="20688" r="1"/>
          <a:stretch>
            <a:fillRect/>
          </a:stretch>
        </p:blipFill>
        <p:spPr>
          <a:xfrm>
            <a:off x="20" y="10"/>
            <a:ext cx="725221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648707" y="365125"/>
            <a:ext cx="2866642" cy="1899912"/>
          </a:xfrm>
        </p:spPr>
        <p:txBody>
          <a:bodyPr vert="horz" lIns="91440" tIns="45720" rIns="91440" bIns="45720" rtlCol="0" anchor="ctr">
            <a:normAutofit/>
          </a:bodyPr>
          <a:lstStyle/>
          <a:p>
            <a:pPr algn="l" defTabSz="914400">
              <a:lnSpc>
                <a:spcPct val="90000"/>
              </a:lnSpc>
            </a:pPr>
            <a:r>
              <a:rPr lang="en-US" sz="3500"/>
              <a:t>Getting Started</a:t>
            </a:r>
            <a:endParaRPr lang="en-US" sz="3500" dirty="0"/>
          </a:p>
        </p:txBody>
      </p:sp>
      <p:sp>
        <p:nvSpPr>
          <p:cNvPr id="3" name="TextBox 2"/>
          <p:cNvSpPr txBox="1"/>
          <p:nvPr/>
        </p:nvSpPr>
        <p:spPr>
          <a:xfrm>
            <a:off x="5648707" y="2434201"/>
            <a:ext cx="2866642" cy="3742762"/>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defRPr sz="1800">
                <a:latin typeface="Arial"/>
              </a:defRPr>
            </a:pPr>
            <a:r>
              <a:rPr lang="en-US" sz="1100"/>
              <a:t>The HSC Race Team spends most of the summer training from our home base at the Hubbards Sailing Club.</a:t>
            </a:r>
          </a:p>
          <a:p>
            <a:pPr marL="285750" indent="-228600" defTabSz="914400">
              <a:lnSpc>
                <a:spcPct val="90000"/>
              </a:lnSpc>
              <a:spcAft>
                <a:spcPts val="600"/>
              </a:spcAft>
              <a:buFont typeface="Arial" panose="020B0604020202020204" pitchFamily="34" charset="0"/>
              <a:buChar char="•"/>
              <a:defRPr sz="1800">
                <a:latin typeface="Arial"/>
              </a:defRPr>
            </a:pPr>
            <a:r>
              <a:rPr lang="en-US" sz="1100"/>
              <a:t>Although no two training days are ever the same, we do have a similar format that we tend to follow. Drop off is at 9am. </a:t>
            </a:r>
          </a:p>
          <a:p>
            <a:pPr marL="285750" indent="-228600" defTabSz="914400">
              <a:lnSpc>
                <a:spcPct val="90000"/>
              </a:lnSpc>
              <a:spcAft>
                <a:spcPts val="600"/>
              </a:spcAft>
              <a:buFont typeface="Arial" panose="020B0604020202020204" pitchFamily="34" charset="0"/>
              <a:buChar char="•"/>
              <a:defRPr sz="1800">
                <a:latin typeface="Arial"/>
              </a:defRPr>
            </a:pPr>
            <a:r>
              <a:rPr lang="en-US" sz="1100"/>
              <a:t>Typically, sailors will arrive, rig, do fitness and a land lesson/brief, then we get dressed for the water, grab a quick and nutritious lunch before heading out on the water for our training session. </a:t>
            </a:r>
          </a:p>
          <a:p>
            <a:pPr marL="285750" indent="-228600" defTabSz="914400">
              <a:lnSpc>
                <a:spcPct val="90000"/>
              </a:lnSpc>
              <a:spcAft>
                <a:spcPts val="600"/>
              </a:spcAft>
              <a:buFont typeface="Arial" panose="020B0604020202020204" pitchFamily="34" charset="0"/>
              <a:buChar char="•"/>
              <a:defRPr sz="1800">
                <a:latin typeface="Arial"/>
              </a:defRPr>
            </a:pPr>
            <a:r>
              <a:rPr lang="en-US" sz="1100"/>
              <a:t>Finally, we come back in after training in time for the team to derig and debrief. </a:t>
            </a:r>
          </a:p>
          <a:p>
            <a:pPr marL="285750" indent="-228600" defTabSz="914400">
              <a:lnSpc>
                <a:spcPct val="90000"/>
              </a:lnSpc>
              <a:spcAft>
                <a:spcPts val="600"/>
              </a:spcAft>
              <a:buFont typeface="Arial" panose="020B0604020202020204" pitchFamily="34" charset="0"/>
              <a:buChar char="•"/>
              <a:defRPr sz="1800">
                <a:latin typeface="Arial"/>
              </a:defRPr>
            </a:pPr>
            <a:r>
              <a:rPr lang="en-US" sz="1100"/>
              <a:t>Pickup is 4pm. The best way to improve your sailing is to keep sailing. When the weather works with us, we tend to maximize our sailing time and make the most of our training days.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F4D5922-434B-4829-B93E-02DC38A29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35FBA24-5C01-4635-A984-1DB6E340B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4008D52E-D5E0-4FB4-B605-C7CB344890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33" name="Oval 32">
              <a:extLst>
                <a:ext uri="{FF2B5EF4-FFF2-40B4-BE49-F238E27FC236}">
                  <a16:creationId xmlns:a16="http://schemas.microsoft.com/office/drawing/2014/main" id="{319F5E7D-3F43-4564-BC5C-EAEF6F2EC9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CC8968D-607C-448D-B7E2-8468F2364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BF8609C-71D4-4156-B8F6-BA9C0B279A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CDA77A8-A525-4167-8D4D-AE037B53E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9EBCBA55-B529-4C1C-9138-4E5B0282E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82174F7-84A8-4231-9B9C-07E76488A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group of people posing for a photo&#10;&#10;Description automatically generated">
            <a:extLst>
              <a:ext uri="{FF2B5EF4-FFF2-40B4-BE49-F238E27FC236}">
                <a16:creationId xmlns:a16="http://schemas.microsoft.com/office/drawing/2014/main" id="{2E1354EA-CC8A-59E1-C5DD-36BD677A4171}"/>
              </a:ext>
            </a:extLst>
          </p:cNvPr>
          <p:cNvPicPr>
            <a:picLocks noChangeAspect="1"/>
          </p:cNvPicPr>
          <p:nvPr/>
        </p:nvPicPr>
        <p:blipFill>
          <a:blip r:embed="rId2"/>
          <a:srcRect l="2620" r="2621" b="1"/>
          <a:stretch>
            <a:fillRect/>
          </a:stretch>
        </p:blipFill>
        <p:spPr>
          <a:xfrm>
            <a:off x="450342" y="412377"/>
            <a:ext cx="1985549" cy="3162778"/>
          </a:xfrm>
          <a:prstGeom prst="rect">
            <a:avLst/>
          </a:prstGeom>
        </p:spPr>
      </p:pic>
      <p:grpSp>
        <p:nvGrpSpPr>
          <p:cNvPr id="40" name="Group 39">
            <a:extLst>
              <a:ext uri="{FF2B5EF4-FFF2-40B4-BE49-F238E27FC236}">
                <a16:creationId xmlns:a16="http://schemas.microsoft.com/office/drawing/2014/main" id="{B7B4DECA-15C8-4678-96F8-1CA5C3D502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4839" y="615017"/>
            <a:ext cx="304800" cy="322326"/>
            <a:chOff x="215328" y="-46937"/>
            <a:chExt cx="304800" cy="2773841"/>
          </a:xfrm>
        </p:grpSpPr>
        <p:cxnSp>
          <p:nvCxnSpPr>
            <p:cNvPr id="41" name="Straight Connector 40">
              <a:extLst>
                <a:ext uri="{FF2B5EF4-FFF2-40B4-BE49-F238E27FC236}">
                  <a16:creationId xmlns:a16="http://schemas.microsoft.com/office/drawing/2014/main" id="{F0D83F5C-F1F1-4882-9C32-26A6B186A8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ED0986A-A3B6-4FFD-9EBD-A5CCBF8CE3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ABA8203-A31E-45DE-97A5-E5B0064130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202206D-4121-46D6-9F2F-4F24D214443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8" name="Picture 7" descr="A person wearing a hat and a white shirt&#10;&#10;Description automatically generated">
            <a:extLst>
              <a:ext uri="{FF2B5EF4-FFF2-40B4-BE49-F238E27FC236}">
                <a16:creationId xmlns:a16="http://schemas.microsoft.com/office/drawing/2014/main" id="{319EEA99-1FF2-D149-8A69-AE284EAC7F20}"/>
              </a:ext>
            </a:extLst>
          </p:cNvPr>
          <p:cNvPicPr>
            <a:picLocks noChangeAspect="1"/>
          </p:cNvPicPr>
          <p:nvPr/>
        </p:nvPicPr>
        <p:blipFill>
          <a:blip r:embed="rId3"/>
          <a:srcRect r="5240" b="1"/>
          <a:stretch>
            <a:fillRect/>
          </a:stretch>
        </p:blipFill>
        <p:spPr>
          <a:xfrm>
            <a:off x="2507803" y="412377"/>
            <a:ext cx="1985549" cy="3162778"/>
          </a:xfrm>
          <a:prstGeom prst="rect">
            <a:avLst/>
          </a:prstGeom>
        </p:spPr>
      </p:pic>
      <p:pic>
        <p:nvPicPr>
          <p:cNvPr id="6" name="Picture 5" descr="Two women in a boat&#10;&#10;Description automatically generated">
            <a:extLst>
              <a:ext uri="{FF2B5EF4-FFF2-40B4-BE49-F238E27FC236}">
                <a16:creationId xmlns:a16="http://schemas.microsoft.com/office/drawing/2014/main" id="{9846A701-3AD4-AC3C-7252-655E415C63F8}"/>
              </a:ext>
            </a:extLst>
          </p:cNvPr>
          <p:cNvPicPr>
            <a:picLocks noChangeAspect="1"/>
          </p:cNvPicPr>
          <p:nvPr/>
        </p:nvPicPr>
        <p:blipFill rotWithShape="1">
          <a:blip r:embed="rId4"/>
          <a:srcRect l="27460" r="25458" b="4"/>
          <a:stretch>
            <a:fillRect/>
          </a:stretch>
        </p:blipFill>
        <p:spPr>
          <a:xfrm>
            <a:off x="4565265" y="412377"/>
            <a:ext cx="1985549" cy="3162778"/>
          </a:xfrm>
          <a:prstGeom prst="rect">
            <a:avLst/>
          </a:prstGeom>
        </p:spPr>
      </p:pic>
      <p:pic>
        <p:nvPicPr>
          <p:cNvPr id="10" name="Picture 9" descr="A person in a life jacket on a boat&#10;&#10;Description automatically generated">
            <a:extLst>
              <a:ext uri="{FF2B5EF4-FFF2-40B4-BE49-F238E27FC236}">
                <a16:creationId xmlns:a16="http://schemas.microsoft.com/office/drawing/2014/main" id="{72848526-4622-68BB-6651-4BFAF8839789}"/>
              </a:ext>
            </a:extLst>
          </p:cNvPr>
          <p:cNvPicPr>
            <a:picLocks noChangeAspect="1"/>
          </p:cNvPicPr>
          <p:nvPr/>
        </p:nvPicPr>
        <p:blipFill>
          <a:blip r:embed="rId5"/>
          <a:srcRect l="31954" r="26455"/>
          <a:stretch>
            <a:fillRect/>
          </a:stretch>
        </p:blipFill>
        <p:spPr>
          <a:xfrm>
            <a:off x="6622727" y="412377"/>
            <a:ext cx="1985549" cy="3162778"/>
          </a:xfrm>
          <a:prstGeom prst="rect">
            <a:avLst/>
          </a:prstGeom>
        </p:spPr>
      </p:pic>
      <p:sp>
        <p:nvSpPr>
          <p:cNvPr id="46" name="Rectangle 45">
            <a:extLst>
              <a:ext uri="{FF2B5EF4-FFF2-40B4-BE49-F238E27FC236}">
                <a16:creationId xmlns:a16="http://schemas.microsoft.com/office/drawing/2014/main" id="{5819102A-0400-4C1F-8614-973F5262E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B1A0CF5C-68C2-4432-BC2D-5A124C7B6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07958" y="4945279"/>
            <a:ext cx="964406" cy="549007"/>
            <a:chOff x="7029447" y="3514725"/>
            <a:chExt cx="1285875" cy="549007"/>
          </a:xfrm>
        </p:grpSpPr>
        <p:cxnSp>
          <p:nvCxnSpPr>
            <p:cNvPr id="49" name="Straight Connector 48">
              <a:extLst>
                <a:ext uri="{FF2B5EF4-FFF2-40B4-BE49-F238E27FC236}">
                  <a16:creationId xmlns:a16="http://schemas.microsoft.com/office/drawing/2014/main" id="{73E76A51-C6FF-4566-9670-D405D4DA76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069446D-7888-44DB-87EF-972BCEA0AB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450BCE5-EB53-44C2-B9B9-771BAD516C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2D4461-C687-4A45-933F-C4CCB4E24F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54" name="Rectangle 53">
            <a:extLst>
              <a:ext uri="{FF2B5EF4-FFF2-40B4-BE49-F238E27FC236}">
                <a16:creationId xmlns:a16="http://schemas.microsoft.com/office/drawing/2014/main" id="{CF1485CA-41D2-421F-B28D-15EF845D5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04ED96A1-E6CA-493F-8610-6B8B7A28E3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57" name="Straight Connector 56">
              <a:extLst>
                <a:ext uri="{FF2B5EF4-FFF2-40B4-BE49-F238E27FC236}">
                  <a16:creationId xmlns:a16="http://schemas.microsoft.com/office/drawing/2014/main" id="{3C9231B8-0812-4FDE-9AC6-94984E20AC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BF59FE3-7AD8-46E8-9440-D268639942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EEEDF00-F676-4147-BAF0-64840E2857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4D3F73A-55E6-4A58-872D-BE9E9C7C30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73202" y="3776871"/>
            <a:ext cx="4164593" cy="2303492"/>
          </a:xfrm>
          <a:noFill/>
        </p:spPr>
        <p:txBody>
          <a:bodyPr vert="horz" lIns="91440" tIns="45720" rIns="91440" bIns="45720" rtlCol="0" anchor="t">
            <a:normAutofit/>
          </a:bodyPr>
          <a:lstStyle/>
          <a:p>
            <a:pPr algn="l" defTabSz="914400">
              <a:lnSpc>
                <a:spcPct val="90000"/>
              </a:lnSpc>
            </a:pPr>
            <a:endParaRPr lang="en-US" sz="4200" kern="1200" dirty="0">
              <a:solidFill>
                <a:schemeClr val="bg1"/>
              </a:solidFill>
              <a:latin typeface="+mj-lt"/>
              <a:ea typeface="+mj-ea"/>
              <a:cs typeface="+mj-cs"/>
            </a:endParaRPr>
          </a:p>
        </p:txBody>
      </p:sp>
      <p:sp>
        <p:nvSpPr>
          <p:cNvPr id="13" name="TextBox 12">
            <a:extLst>
              <a:ext uri="{FF2B5EF4-FFF2-40B4-BE49-F238E27FC236}">
                <a16:creationId xmlns:a16="http://schemas.microsoft.com/office/drawing/2014/main" id="{9E100200-BC59-4DB3-D005-DB00E1E10D8B}"/>
              </a:ext>
            </a:extLst>
          </p:cNvPr>
          <p:cNvSpPr txBox="1"/>
          <p:nvPr/>
        </p:nvSpPr>
        <p:spPr>
          <a:xfrm>
            <a:off x="4861000" y="3776870"/>
            <a:ext cx="3688929" cy="2303492"/>
          </a:xfrm>
          <a:prstGeom prst="rect">
            <a:avLst/>
          </a:prstGeom>
          <a:noFill/>
        </p:spPr>
        <p:txBody>
          <a:bodyPr vert="horz" lIns="91440" tIns="45720" rIns="91440" bIns="45720" rtlCol="0" anchor="t">
            <a:normAutofit/>
          </a:bodyPr>
          <a:lstStyle/>
          <a:p>
            <a:pPr defTabSz="914400">
              <a:lnSpc>
                <a:spcPct val="90000"/>
              </a:lnSpc>
              <a:spcBef>
                <a:spcPts val="1000"/>
              </a:spcBef>
            </a:pPr>
            <a:endParaRPr lang="en-US" sz="2400" kern="1200" dirty="0">
              <a:solidFill>
                <a:schemeClr val="bg1"/>
              </a:solidFill>
              <a:latin typeface="+mn-lt"/>
              <a:ea typeface="+mn-ea"/>
              <a:cs typeface="+mn-cs"/>
            </a:endParaRPr>
          </a:p>
        </p:txBody>
      </p:sp>
      <p:graphicFrame>
        <p:nvGraphicFramePr>
          <p:cNvPr id="15" name="Table 14">
            <a:extLst>
              <a:ext uri="{FF2B5EF4-FFF2-40B4-BE49-F238E27FC236}">
                <a16:creationId xmlns:a16="http://schemas.microsoft.com/office/drawing/2014/main" id="{B021B918-BF2A-EEAA-AAA4-EFF81A4EEF2E}"/>
              </a:ext>
            </a:extLst>
          </p:cNvPr>
          <p:cNvGraphicFramePr>
            <a:graphicFrameLocks noGrp="1"/>
          </p:cNvGraphicFramePr>
          <p:nvPr>
            <p:extLst>
              <p:ext uri="{D42A27DB-BD31-4B8C-83A1-F6EECF244321}">
                <p14:modId xmlns:p14="http://schemas.microsoft.com/office/powerpoint/2010/main" val="2892215439"/>
              </p:ext>
            </p:extLst>
          </p:nvPr>
        </p:nvGraphicFramePr>
        <p:xfrm>
          <a:off x="328672" y="3713357"/>
          <a:ext cx="8342124" cy="2849737"/>
        </p:xfrm>
        <a:graphic>
          <a:graphicData uri="http://schemas.openxmlformats.org/drawingml/2006/table">
            <a:tbl>
              <a:tblPr firstRow="1" bandRow="1">
                <a:tableStyleId>{5C22544A-7EE6-4342-B048-85BDC9FD1C3A}</a:tableStyleId>
              </a:tblPr>
              <a:tblGrid>
                <a:gridCol w="2780708">
                  <a:extLst>
                    <a:ext uri="{9D8B030D-6E8A-4147-A177-3AD203B41FA5}">
                      <a16:colId xmlns:a16="http://schemas.microsoft.com/office/drawing/2014/main" val="1256062365"/>
                    </a:ext>
                  </a:extLst>
                </a:gridCol>
                <a:gridCol w="2780708">
                  <a:extLst>
                    <a:ext uri="{9D8B030D-6E8A-4147-A177-3AD203B41FA5}">
                      <a16:colId xmlns:a16="http://schemas.microsoft.com/office/drawing/2014/main" val="2512038598"/>
                    </a:ext>
                  </a:extLst>
                </a:gridCol>
                <a:gridCol w="2780708">
                  <a:extLst>
                    <a:ext uri="{9D8B030D-6E8A-4147-A177-3AD203B41FA5}">
                      <a16:colId xmlns:a16="http://schemas.microsoft.com/office/drawing/2014/main" val="4073919050"/>
                    </a:ext>
                  </a:extLst>
                </a:gridCol>
              </a:tblGrid>
              <a:tr h="299463">
                <a:tc>
                  <a:txBody>
                    <a:bodyPr/>
                    <a:lstStyle/>
                    <a:p>
                      <a:r>
                        <a:rPr lang="en-US" dirty="0"/>
                        <a:t>Name</a:t>
                      </a:r>
                    </a:p>
                  </a:txBody>
                  <a:tcPr/>
                </a:tc>
                <a:tc>
                  <a:txBody>
                    <a:bodyPr/>
                    <a:lstStyle/>
                    <a:p>
                      <a:r>
                        <a:rPr lang="en-US" dirty="0"/>
                        <a:t>Role</a:t>
                      </a:r>
                    </a:p>
                  </a:txBody>
                  <a:tcPr/>
                </a:tc>
                <a:tc>
                  <a:txBody>
                    <a:bodyPr/>
                    <a:lstStyle/>
                    <a:p>
                      <a:r>
                        <a:rPr lang="en-US" dirty="0"/>
                        <a:t>Contact</a:t>
                      </a:r>
                    </a:p>
                  </a:txBody>
                  <a:tcPr/>
                </a:tc>
                <a:extLst>
                  <a:ext uri="{0D108BD9-81ED-4DB2-BD59-A6C34878D82A}">
                    <a16:rowId xmlns:a16="http://schemas.microsoft.com/office/drawing/2014/main" val="3435867697"/>
                  </a:ext>
                </a:extLst>
              </a:tr>
              <a:tr h="560899">
                <a:tc>
                  <a:txBody>
                    <a:bodyPr/>
                    <a:lstStyle/>
                    <a:p>
                      <a:r>
                        <a:rPr lang="en-US" sz="1500" dirty="0"/>
                        <a:t>Karen Bell</a:t>
                      </a:r>
                    </a:p>
                  </a:txBody>
                  <a:tcPr/>
                </a:tc>
                <a:tc>
                  <a:txBody>
                    <a:bodyPr/>
                    <a:lstStyle/>
                    <a:p>
                      <a:r>
                        <a:rPr lang="en-US" sz="1500" dirty="0"/>
                        <a:t>General Manager </a:t>
                      </a:r>
                    </a:p>
                  </a:txBody>
                  <a:tcPr/>
                </a:tc>
                <a:tc>
                  <a:txBody>
                    <a:bodyPr/>
                    <a:lstStyle/>
                    <a:p>
                      <a:r>
                        <a:rPr lang="en-US" sz="1500" dirty="0" err="1"/>
                        <a:t>sailing@hubbardssailingclub.ca</a:t>
                      </a:r>
                      <a:endParaRPr lang="en-US" sz="1500" dirty="0"/>
                    </a:p>
                  </a:txBody>
                  <a:tcPr/>
                </a:tc>
                <a:extLst>
                  <a:ext uri="{0D108BD9-81ED-4DB2-BD59-A6C34878D82A}">
                    <a16:rowId xmlns:a16="http://schemas.microsoft.com/office/drawing/2014/main" val="306702206"/>
                  </a:ext>
                </a:extLst>
              </a:tr>
              <a:tr h="320513">
                <a:tc>
                  <a:txBody>
                    <a:bodyPr/>
                    <a:lstStyle/>
                    <a:p>
                      <a:r>
                        <a:rPr lang="en-US" sz="1500" dirty="0"/>
                        <a:t>Jenna Flemming</a:t>
                      </a:r>
                    </a:p>
                  </a:txBody>
                  <a:tcPr/>
                </a:tc>
                <a:tc>
                  <a:txBody>
                    <a:bodyPr/>
                    <a:lstStyle/>
                    <a:p>
                      <a:r>
                        <a:rPr lang="en-US" sz="1500" dirty="0"/>
                        <a:t>Head Coach</a:t>
                      </a:r>
                    </a:p>
                  </a:txBody>
                  <a:tcPr/>
                </a:tc>
                <a:tc>
                  <a:txBody>
                    <a:bodyPr/>
                    <a:lstStyle/>
                    <a:p>
                      <a:r>
                        <a:rPr lang="en-US" sz="1500" dirty="0"/>
                        <a:t>jlflemming13@icloud.com</a:t>
                      </a:r>
                    </a:p>
                  </a:txBody>
                  <a:tcPr/>
                </a:tc>
                <a:extLst>
                  <a:ext uri="{0D108BD9-81ED-4DB2-BD59-A6C34878D82A}">
                    <a16:rowId xmlns:a16="http://schemas.microsoft.com/office/drawing/2014/main" val="2267930353"/>
                  </a:ext>
                </a:extLst>
              </a:tr>
              <a:tr h="320513">
                <a:tc>
                  <a:txBody>
                    <a:bodyPr/>
                    <a:lstStyle/>
                    <a:p>
                      <a:r>
                        <a:rPr lang="en-US" sz="1500" dirty="0"/>
                        <a:t>Noah </a:t>
                      </a:r>
                      <a:r>
                        <a:rPr lang="en-US" sz="1500" dirty="0" err="1"/>
                        <a:t>Villafane</a:t>
                      </a:r>
                      <a:r>
                        <a:rPr lang="en-US" sz="1500" dirty="0"/>
                        <a:t> </a:t>
                      </a:r>
                    </a:p>
                  </a:txBody>
                  <a:tcPr/>
                </a:tc>
                <a:tc>
                  <a:txBody>
                    <a:bodyPr/>
                    <a:lstStyle/>
                    <a:p>
                      <a:r>
                        <a:rPr lang="en-US" sz="1500" dirty="0"/>
                        <a:t>420 Race</a:t>
                      </a:r>
                    </a:p>
                  </a:txBody>
                  <a:tcPr/>
                </a:tc>
                <a:tc>
                  <a:txBody>
                    <a:bodyPr/>
                    <a:lstStyle/>
                    <a:p>
                      <a:r>
                        <a:rPr lang="en-US" sz="1500" dirty="0" err="1"/>
                        <a:t>noahvillafane@gmail.com</a:t>
                      </a:r>
                      <a:endParaRPr lang="en-US" sz="1500" dirty="0"/>
                    </a:p>
                  </a:txBody>
                  <a:tcPr/>
                </a:tc>
                <a:extLst>
                  <a:ext uri="{0D108BD9-81ED-4DB2-BD59-A6C34878D82A}">
                    <a16:rowId xmlns:a16="http://schemas.microsoft.com/office/drawing/2014/main" val="1191917719"/>
                  </a:ext>
                </a:extLst>
              </a:tr>
              <a:tr h="320513">
                <a:tc>
                  <a:txBody>
                    <a:bodyPr/>
                    <a:lstStyle/>
                    <a:p>
                      <a:r>
                        <a:rPr lang="en-US" sz="1500" dirty="0"/>
                        <a:t>Josh Edwards</a:t>
                      </a:r>
                    </a:p>
                  </a:txBody>
                  <a:tcPr/>
                </a:tc>
                <a:tc>
                  <a:txBody>
                    <a:bodyPr/>
                    <a:lstStyle/>
                    <a:p>
                      <a:r>
                        <a:rPr lang="en-US" sz="1500" dirty="0"/>
                        <a:t>Laser Race</a:t>
                      </a:r>
                    </a:p>
                  </a:txBody>
                  <a:tcPr/>
                </a:tc>
                <a:tc>
                  <a:txBody>
                    <a:bodyPr/>
                    <a:lstStyle/>
                    <a:p>
                      <a:r>
                        <a:rPr lang="en-US" sz="1500" dirty="0" err="1"/>
                        <a:t>Ilcacoach.hsc@gmail.com</a:t>
                      </a:r>
                      <a:endParaRPr lang="en-US" sz="1500" dirty="0"/>
                    </a:p>
                  </a:txBody>
                  <a:tcPr/>
                </a:tc>
                <a:extLst>
                  <a:ext uri="{0D108BD9-81ED-4DB2-BD59-A6C34878D82A}">
                    <a16:rowId xmlns:a16="http://schemas.microsoft.com/office/drawing/2014/main" val="618995510"/>
                  </a:ext>
                </a:extLst>
              </a:tr>
              <a:tr h="320513">
                <a:tc>
                  <a:txBody>
                    <a:bodyPr/>
                    <a:lstStyle/>
                    <a:p>
                      <a:r>
                        <a:rPr lang="en-US" sz="1500" dirty="0"/>
                        <a:t>Owen Flemming</a:t>
                      </a:r>
                    </a:p>
                  </a:txBody>
                  <a:tcPr/>
                </a:tc>
                <a:tc>
                  <a:txBody>
                    <a:bodyPr/>
                    <a:lstStyle/>
                    <a:p>
                      <a:r>
                        <a:rPr lang="en-US" sz="1500" dirty="0"/>
                        <a:t>Opti Race </a:t>
                      </a:r>
                    </a:p>
                  </a:txBody>
                  <a:tcPr/>
                </a:tc>
                <a:tc>
                  <a:txBody>
                    <a:bodyPr/>
                    <a:lstStyle/>
                    <a:p>
                      <a:r>
                        <a:rPr lang="en-US" sz="1500" dirty="0"/>
                        <a:t>owen_f77@yahoo.com</a:t>
                      </a:r>
                    </a:p>
                  </a:txBody>
                  <a:tcPr/>
                </a:tc>
                <a:extLst>
                  <a:ext uri="{0D108BD9-81ED-4DB2-BD59-A6C34878D82A}">
                    <a16:rowId xmlns:a16="http://schemas.microsoft.com/office/drawing/2014/main" val="1279547109"/>
                  </a:ext>
                </a:extLst>
              </a:tr>
              <a:tr h="320513">
                <a:tc>
                  <a:txBody>
                    <a:bodyPr/>
                    <a:lstStyle/>
                    <a:p>
                      <a:r>
                        <a:rPr lang="en-US" sz="1500" dirty="0"/>
                        <a:t>Jessica </a:t>
                      </a:r>
                      <a:r>
                        <a:rPr lang="en-US" sz="1500" dirty="0" err="1"/>
                        <a:t>Doane</a:t>
                      </a:r>
                      <a:endParaRPr lang="en-US" sz="1500" dirty="0"/>
                    </a:p>
                  </a:txBody>
                  <a:tcPr/>
                </a:tc>
                <a:tc>
                  <a:txBody>
                    <a:bodyPr/>
                    <a:lstStyle/>
                    <a:p>
                      <a:r>
                        <a:rPr lang="en-US" sz="1500" dirty="0"/>
                        <a:t>Opti Intro to Race</a:t>
                      </a:r>
                    </a:p>
                  </a:txBody>
                  <a:tcPr/>
                </a:tc>
                <a:tc>
                  <a:txBody>
                    <a:bodyPr/>
                    <a:lstStyle/>
                    <a:p>
                      <a:r>
                        <a:rPr lang="en-US" sz="1500" dirty="0" err="1"/>
                        <a:t>jessica.doane@icloud.com</a:t>
                      </a:r>
                      <a:endParaRPr lang="en-US" sz="1500" dirty="0"/>
                    </a:p>
                  </a:txBody>
                  <a:tcPr/>
                </a:tc>
                <a:extLst>
                  <a:ext uri="{0D108BD9-81ED-4DB2-BD59-A6C34878D82A}">
                    <a16:rowId xmlns:a16="http://schemas.microsoft.com/office/drawing/2014/main" val="2758945512"/>
                  </a:ext>
                </a:extLst>
              </a:tr>
              <a:tr h="320513">
                <a:tc>
                  <a:txBody>
                    <a:bodyPr/>
                    <a:lstStyle/>
                    <a:p>
                      <a:r>
                        <a:rPr lang="en-US" sz="1500" dirty="0"/>
                        <a:t>Anthony Bell</a:t>
                      </a:r>
                    </a:p>
                  </a:txBody>
                  <a:tcPr/>
                </a:tc>
                <a:tc>
                  <a:txBody>
                    <a:bodyPr/>
                    <a:lstStyle/>
                    <a:p>
                      <a:r>
                        <a:rPr lang="en-US" sz="1500" dirty="0"/>
                        <a:t>LTS Director</a:t>
                      </a:r>
                    </a:p>
                  </a:txBody>
                  <a:tcPr/>
                </a:tc>
                <a:tc>
                  <a:txBody>
                    <a:bodyPr/>
                    <a:lstStyle/>
                    <a:p>
                      <a:r>
                        <a:rPr lang="en-US" sz="1500" dirty="0" err="1"/>
                        <a:t>bellassociates@gmail.com</a:t>
                      </a:r>
                      <a:endParaRPr lang="en-US" sz="1500" dirty="0"/>
                    </a:p>
                  </a:txBody>
                  <a:tcPr/>
                </a:tc>
                <a:extLst>
                  <a:ext uri="{0D108BD9-81ED-4DB2-BD59-A6C34878D82A}">
                    <a16:rowId xmlns:a16="http://schemas.microsoft.com/office/drawing/2014/main" val="344841955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495030" y="2767106"/>
            <a:ext cx="2160621" cy="3071906"/>
          </a:xfrm>
        </p:spPr>
        <p:txBody>
          <a:bodyPr vert="horz" lIns="91440" tIns="45720" rIns="91440" bIns="45720" rtlCol="0" anchor="t">
            <a:normAutofit/>
          </a:bodyPr>
          <a:lstStyle/>
          <a:p>
            <a:pPr algn="l" defTabSz="914400">
              <a:lnSpc>
                <a:spcPct val="90000"/>
              </a:lnSpc>
            </a:pPr>
            <a:r>
              <a:rPr lang="en-US" sz="3500" kern="1200">
                <a:solidFill>
                  <a:srgbClr val="FFFFFF"/>
                </a:solidFill>
                <a:latin typeface="+mj-lt"/>
                <a:ea typeface="+mj-ea"/>
                <a:cs typeface="+mj-cs"/>
              </a:rPr>
              <a:t>Notable Dates</a:t>
            </a:r>
          </a:p>
        </p:txBody>
      </p:sp>
      <p:pic>
        <p:nvPicPr>
          <p:cNvPr id="7" name="Picture 6" descr="A calendar with text and images&#10;&#10;Description automatically generated with medium confidence">
            <a:extLst>
              <a:ext uri="{FF2B5EF4-FFF2-40B4-BE49-F238E27FC236}">
                <a16:creationId xmlns:a16="http://schemas.microsoft.com/office/drawing/2014/main" id="{051233A6-CE8F-665A-35EC-824EEDE05E40}"/>
              </a:ext>
            </a:extLst>
          </p:cNvPr>
          <p:cNvPicPr>
            <a:picLocks noChangeAspect="1"/>
          </p:cNvPicPr>
          <p:nvPr/>
        </p:nvPicPr>
        <p:blipFill rotWithShape="1">
          <a:blip r:embed="rId2"/>
          <a:srcRect l="17399" r="5993"/>
          <a:stretch/>
        </p:blipFill>
        <p:spPr>
          <a:xfrm>
            <a:off x="3437868" y="772893"/>
            <a:ext cx="5297214" cy="5479950"/>
          </a:xfrm>
          <a:prstGeom prst="rect">
            <a:avLst/>
          </a:prstGeom>
          <a:ln w="19050">
            <a:solidFill>
              <a:schemeClr val="tx2">
                <a:lumMod val="75000"/>
              </a:schemeClr>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group of people on a sailboat&#10;&#10;Description automatically generated">
            <a:extLst>
              <a:ext uri="{FF2B5EF4-FFF2-40B4-BE49-F238E27FC236}">
                <a16:creationId xmlns:a16="http://schemas.microsoft.com/office/drawing/2014/main" id="{B2B39813-6A01-A312-5FB4-A30E19BBBDBB}"/>
              </a:ext>
            </a:extLst>
          </p:cNvPr>
          <p:cNvPicPr>
            <a:picLocks noChangeAspect="1"/>
          </p:cNvPicPr>
          <p:nvPr/>
        </p:nvPicPr>
        <p:blipFill>
          <a:blip r:embed="rId2"/>
          <a:srcRect l="2522" r="9127" b="-2"/>
          <a:stretch>
            <a:fillRect/>
          </a:stretch>
        </p:blipFill>
        <p:spPr>
          <a:xfrm>
            <a:off x="20" y="1282"/>
            <a:ext cx="9143980" cy="6856718"/>
          </a:xfrm>
          <a:prstGeom prst="rect">
            <a:avLst/>
          </a:prstGeom>
        </p:spPr>
      </p:pic>
      <p:sp>
        <p:nvSpPr>
          <p:cNvPr id="8" name="TextBox 7">
            <a:extLst>
              <a:ext uri="{FF2B5EF4-FFF2-40B4-BE49-F238E27FC236}">
                <a16:creationId xmlns:a16="http://schemas.microsoft.com/office/drawing/2014/main" id="{66F833AD-55EE-B3C1-2251-463C18AC2E36}"/>
              </a:ext>
            </a:extLst>
          </p:cNvPr>
          <p:cNvSpPr txBox="1"/>
          <p:nvPr/>
        </p:nvSpPr>
        <p:spPr>
          <a:xfrm>
            <a:off x="3275937" y="1494845"/>
            <a:ext cx="2369489" cy="2585323"/>
          </a:xfrm>
          <a:prstGeom prst="rect">
            <a:avLst/>
          </a:prstGeom>
          <a:solidFill>
            <a:srgbClr val="C00000"/>
          </a:solidFill>
        </p:spPr>
        <p:txBody>
          <a:bodyPr wrap="square" rtlCol="0">
            <a:spAutoFit/>
          </a:bodyPr>
          <a:lstStyle/>
          <a:p>
            <a:r>
              <a:rPr lang="en-US" b="1" dirty="0">
                <a:solidFill>
                  <a:schemeClr val="bg1"/>
                </a:solidFill>
              </a:rPr>
              <a:t>August 16</a:t>
            </a:r>
            <a:r>
              <a:rPr lang="en-US" b="1" baseline="30000" dirty="0">
                <a:solidFill>
                  <a:schemeClr val="bg1"/>
                </a:solidFill>
              </a:rPr>
              <a:t>th</a:t>
            </a:r>
            <a:r>
              <a:rPr lang="en-US" b="1" dirty="0">
                <a:solidFill>
                  <a:schemeClr val="bg1"/>
                </a:solidFill>
              </a:rPr>
              <a:t>-22</a:t>
            </a:r>
            <a:r>
              <a:rPr lang="en-US" b="1" baseline="30000" dirty="0">
                <a:solidFill>
                  <a:schemeClr val="bg1"/>
                </a:solidFill>
              </a:rPr>
              <a:t>nd</a:t>
            </a:r>
            <a:r>
              <a:rPr lang="en-US" b="1" dirty="0">
                <a:solidFill>
                  <a:schemeClr val="bg1"/>
                </a:solidFill>
              </a:rPr>
              <a:t> </a:t>
            </a:r>
          </a:p>
          <a:p>
            <a:r>
              <a:rPr lang="en-US" b="1" dirty="0">
                <a:solidFill>
                  <a:schemeClr val="bg1"/>
                </a:solidFill>
              </a:rPr>
              <a:t>Opti Nationals </a:t>
            </a:r>
          </a:p>
          <a:p>
            <a:r>
              <a:rPr lang="en-US" b="1" dirty="0">
                <a:solidFill>
                  <a:schemeClr val="bg1"/>
                </a:solidFill>
              </a:rPr>
              <a:t>RNSYS </a:t>
            </a:r>
          </a:p>
          <a:p>
            <a:endParaRPr lang="en-US" b="1" dirty="0">
              <a:solidFill>
                <a:schemeClr val="bg1"/>
              </a:solidFill>
            </a:endParaRPr>
          </a:p>
          <a:p>
            <a:r>
              <a:rPr lang="en-US" b="1" dirty="0">
                <a:solidFill>
                  <a:schemeClr val="bg1"/>
                </a:solidFill>
              </a:rPr>
              <a:t>August 26</a:t>
            </a:r>
            <a:r>
              <a:rPr lang="en-US" b="1" baseline="30000" dirty="0">
                <a:solidFill>
                  <a:schemeClr val="bg1"/>
                </a:solidFill>
              </a:rPr>
              <a:t>th</a:t>
            </a:r>
            <a:r>
              <a:rPr lang="en-US" b="1" dirty="0">
                <a:solidFill>
                  <a:schemeClr val="bg1"/>
                </a:solidFill>
              </a:rPr>
              <a:t> and 27</a:t>
            </a:r>
            <a:r>
              <a:rPr lang="en-US" b="1" baseline="30000" dirty="0">
                <a:solidFill>
                  <a:schemeClr val="bg1"/>
                </a:solidFill>
              </a:rPr>
              <a:t>th</a:t>
            </a:r>
            <a:r>
              <a:rPr lang="en-US" b="1" dirty="0">
                <a:solidFill>
                  <a:schemeClr val="bg1"/>
                </a:solidFill>
              </a:rPr>
              <a:t> </a:t>
            </a:r>
          </a:p>
          <a:p>
            <a:r>
              <a:rPr lang="en-US" b="1" dirty="0">
                <a:solidFill>
                  <a:schemeClr val="bg1"/>
                </a:solidFill>
              </a:rPr>
              <a:t>Opti Provincials </a:t>
            </a:r>
          </a:p>
          <a:p>
            <a:r>
              <a:rPr lang="en-US" b="1" dirty="0" err="1">
                <a:solidFill>
                  <a:schemeClr val="bg1"/>
                </a:solidFill>
              </a:rPr>
              <a:t>Hubbards</a:t>
            </a:r>
            <a:r>
              <a:rPr lang="en-US" b="1" dirty="0">
                <a:solidFill>
                  <a:schemeClr val="bg1"/>
                </a:solidFill>
              </a:rPr>
              <a:t> Sailing Club!!!</a:t>
            </a:r>
          </a:p>
          <a:p>
            <a:endParaRPr lang="en-US" dirty="0"/>
          </a:p>
        </p:txBody>
      </p:sp>
    </p:spTree>
    <p:extLst>
      <p:ext uri="{BB962C8B-B14F-4D97-AF65-F5344CB8AC3E}">
        <p14:creationId xmlns:p14="http://schemas.microsoft.com/office/powerpoint/2010/main" val="2908014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2B35F886-1102-4486-830A-34F41439CE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9" name="Oval 18">
              <a:extLst>
                <a:ext uri="{FF2B5EF4-FFF2-40B4-BE49-F238E27FC236}">
                  <a16:creationId xmlns:a16="http://schemas.microsoft.com/office/drawing/2014/main" id="{7DEFD1BC-7AD4-41EC-8E11-4E5E8AC54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0E5C8B-3874-4B3C-BAD4-9EFE85FEA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7DA6224-9378-452F-A53A-DD0BF1972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DE869DF-C006-49F7-B9FF-0317F64E9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FD200C16-6204-4580-AB37-7E94176D0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0DE7603-6DD0-4DB6-88FC-5402B9D4A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group of people standing in a field&#10;&#10;Description automatically generated">
            <a:extLst>
              <a:ext uri="{FF2B5EF4-FFF2-40B4-BE49-F238E27FC236}">
                <a16:creationId xmlns:a16="http://schemas.microsoft.com/office/drawing/2014/main" id="{1F3DD6E8-409C-3AAE-3826-7AE0F9059F28}"/>
              </a:ext>
            </a:extLst>
          </p:cNvPr>
          <p:cNvPicPr>
            <a:picLocks noChangeAspect="1"/>
          </p:cNvPicPr>
          <p:nvPr/>
        </p:nvPicPr>
        <p:blipFill>
          <a:blip r:embed="rId3"/>
          <a:srcRect t="11039" r="-2" b="-2"/>
          <a:stretch>
            <a:fillRect/>
          </a:stretch>
        </p:blipFill>
        <p:spPr>
          <a:xfrm>
            <a:off x="452628" y="417317"/>
            <a:ext cx="2662247" cy="3157838"/>
          </a:xfrm>
          <a:prstGeom prst="rect">
            <a:avLst/>
          </a:prstGeom>
        </p:spPr>
      </p:pic>
      <p:grpSp>
        <p:nvGrpSpPr>
          <p:cNvPr id="26" name="Group 25">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638515"/>
            <a:ext cx="304800" cy="322326"/>
            <a:chOff x="215328" y="-46937"/>
            <a:chExt cx="304800" cy="2773841"/>
          </a:xfrm>
        </p:grpSpPr>
        <p:cxnSp>
          <p:nvCxnSpPr>
            <p:cNvPr id="27" name="Straight Connector 26">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9" name="Picture 8" descr="Two boys wearing life jackets and helmets on a dock&#10;&#10;Description automatically generated">
            <a:extLst>
              <a:ext uri="{FF2B5EF4-FFF2-40B4-BE49-F238E27FC236}">
                <a16:creationId xmlns:a16="http://schemas.microsoft.com/office/drawing/2014/main" id="{A244A020-3757-E396-9157-71094DA9EF02}"/>
              </a:ext>
            </a:extLst>
          </p:cNvPr>
          <p:cNvPicPr>
            <a:picLocks noChangeAspect="1"/>
          </p:cNvPicPr>
          <p:nvPr/>
        </p:nvPicPr>
        <p:blipFill>
          <a:blip r:embed="rId4"/>
          <a:srcRect r="-2" b="10895"/>
          <a:stretch>
            <a:fillRect/>
          </a:stretch>
        </p:blipFill>
        <p:spPr>
          <a:xfrm>
            <a:off x="3210336" y="406043"/>
            <a:ext cx="2662247" cy="3162873"/>
          </a:xfrm>
          <a:prstGeom prst="rect">
            <a:avLst/>
          </a:prstGeom>
        </p:spPr>
      </p:pic>
      <p:sp>
        <p:nvSpPr>
          <p:cNvPr id="32" name="Rectangle 31">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35" name="Straight Connector 34">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7" name="Picture 6" descr="A group of people posing for a photo&#10;&#10;Description automatically generated">
            <a:extLst>
              <a:ext uri="{FF2B5EF4-FFF2-40B4-BE49-F238E27FC236}">
                <a16:creationId xmlns:a16="http://schemas.microsoft.com/office/drawing/2014/main" id="{E87355AF-2969-F247-008F-FCAFBBAD8EDF}"/>
              </a:ext>
            </a:extLst>
          </p:cNvPr>
          <p:cNvPicPr>
            <a:picLocks noChangeAspect="1"/>
          </p:cNvPicPr>
          <p:nvPr/>
        </p:nvPicPr>
        <p:blipFill>
          <a:blip r:embed="rId5"/>
          <a:srcRect r="6" b="4962"/>
          <a:stretch>
            <a:fillRect/>
          </a:stretch>
        </p:blipFill>
        <p:spPr>
          <a:xfrm>
            <a:off x="5961970" y="406043"/>
            <a:ext cx="2662247" cy="3162873"/>
          </a:xfrm>
          <a:prstGeom prst="rect">
            <a:avLst/>
          </a:prstGeom>
        </p:spPr>
      </p:pic>
      <p:sp>
        <p:nvSpPr>
          <p:cNvPr id="40" name="Rectangle 39">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43" name="Straight Connector 42">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73202" y="4018137"/>
            <a:ext cx="3412998" cy="2129586"/>
          </a:xfrm>
          <a:noFill/>
        </p:spPr>
        <p:txBody>
          <a:bodyPr vert="horz" lIns="91440" tIns="45720" rIns="91440" bIns="45720" rtlCol="0" anchor="t">
            <a:normAutofit/>
          </a:bodyPr>
          <a:lstStyle/>
          <a:p>
            <a:pPr algn="l" defTabSz="914400">
              <a:lnSpc>
                <a:spcPct val="90000"/>
              </a:lnSpc>
            </a:pPr>
            <a:r>
              <a:rPr lang="en-US" sz="4200" kern="1200" dirty="0">
                <a:solidFill>
                  <a:schemeClr val="bg1"/>
                </a:solidFill>
                <a:latin typeface="+mj-lt"/>
                <a:ea typeface="+mj-ea"/>
                <a:cs typeface="+mj-cs"/>
              </a:rPr>
              <a:t>Regatta Registration</a:t>
            </a:r>
          </a:p>
        </p:txBody>
      </p:sp>
      <p:sp>
        <p:nvSpPr>
          <p:cNvPr id="3" name="TextBox 2"/>
          <p:cNvSpPr txBox="1"/>
          <p:nvPr/>
        </p:nvSpPr>
        <p:spPr>
          <a:xfrm>
            <a:off x="3853049" y="3792587"/>
            <a:ext cx="5009451" cy="707561"/>
          </a:xfrm>
          <a:prstGeom prst="rect">
            <a:avLst/>
          </a:prstGeom>
          <a:noFill/>
        </p:spPr>
        <p:txBody>
          <a:bodyPr vert="horz" lIns="91440" tIns="45720" rIns="91440" bIns="45720" rtlCol="0" anchor="t">
            <a:noAutofit/>
          </a:bodyPr>
          <a:lstStyle/>
          <a:p>
            <a:pPr marL="285750" indent="-228600" defTabSz="914400">
              <a:lnSpc>
                <a:spcPct val="90000"/>
              </a:lnSpc>
              <a:spcAft>
                <a:spcPts val="600"/>
              </a:spcAft>
              <a:buFont typeface="Arial" panose="020B0604020202020204" pitchFamily="34" charset="0"/>
              <a:buChar char="•"/>
              <a:defRPr sz="1800">
                <a:latin typeface="Arial"/>
              </a:defRPr>
            </a:pPr>
            <a:r>
              <a:rPr lang="en-US" sz="1200" dirty="0">
                <a:solidFill>
                  <a:schemeClr val="bg1"/>
                </a:solidFill>
                <a:latin typeface="Cambria" panose="02040503050406030204" pitchFamily="18" charset="0"/>
              </a:rPr>
              <a:t>Each regatta has its own registration fee.</a:t>
            </a:r>
          </a:p>
          <a:p>
            <a:pPr marL="285750" indent="-228600" defTabSz="914400">
              <a:lnSpc>
                <a:spcPct val="90000"/>
              </a:lnSpc>
              <a:spcAft>
                <a:spcPts val="600"/>
              </a:spcAft>
              <a:buFont typeface="Arial" panose="020B0604020202020204" pitchFamily="34" charset="0"/>
              <a:buChar char="•"/>
              <a:defRPr sz="1800">
                <a:latin typeface="Arial"/>
              </a:defRPr>
            </a:pPr>
            <a:r>
              <a:rPr lang="en-US" sz="1200" dirty="0">
                <a:solidFill>
                  <a:schemeClr val="bg1"/>
                </a:solidFill>
                <a:latin typeface="Cambria" panose="02040503050406030204" pitchFamily="18" charset="0"/>
              </a:rPr>
              <a:t>It is the responsibility of </a:t>
            </a:r>
            <a:r>
              <a:rPr lang="en-US" sz="1200" b="1" dirty="0">
                <a:solidFill>
                  <a:schemeClr val="bg1"/>
                </a:solidFill>
                <a:latin typeface="Cambria" panose="02040503050406030204" pitchFamily="18" charset="0"/>
              </a:rPr>
              <a:t>parents</a:t>
            </a:r>
            <a:r>
              <a:rPr lang="en-US" sz="1200" dirty="0">
                <a:solidFill>
                  <a:schemeClr val="bg1"/>
                </a:solidFill>
                <a:latin typeface="Cambria" panose="02040503050406030204" pitchFamily="18" charset="0"/>
              </a:rPr>
              <a:t> to sign their sailor up for each regatta that they plan to compete in. This can be done online, directly with the host yacht club. If you sign up by the early registration date, there is a discount. You can also print out the Notice of Race. </a:t>
            </a:r>
          </a:p>
        </p:txBody>
      </p:sp>
      <p:sp>
        <p:nvSpPr>
          <p:cNvPr id="10" name="TextBox 9">
            <a:extLst>
              <a:ext uri="{FF2B5EF4-FFF2-40B4-BE49-F238E27FC236}">
                <a16:creationId xmlns:a16="http://schemas.microsoft.com/office/drawing/2014/main" id="{11A078D8-4991-AC47-D774-7198BF7A6D26}"/>
              </a:ext>
            </a:extLst>
          </p:cNvPr>
          <p:cNvSpPr txBox="1"/>
          <p:nvPr/>
        </p:nvSpPr>
        <p:spPr>
          <a:xfrm>
            <a:off x="4162537" y="4900377"/>
            <a:ext cx="4736278" cy="1754326"/>
          </a:xfrm>
          <a:prstGeom prst="rect">
            <a:avLst/>
          </a:prstGeom>
          <a:solidFill>
            <a:srgbClr val="C00000"/>
          </a:solidFill>
          <a:ln>
            <a:solidFill>
              <a:schemeClr val="bg1"/>
            </a:solidFill>
          </a:ln>
        </p:spPr>
        <p:txBody>
          <a:bodyPr wrap="square" rtlCol="0">
            <a:spAutoFit/>
          </a:bodyPr>
          <a:lstStyle/>
          <a:p>
            <a:r>
              <a:rPr lang="en-CA" sz="1200" dirty="0">
                <a:solidFill>
                  <a:schemeClr val="bg1"/>
                </a:solidFill>
              </a:rPr>
              <a:t>Please note that your sailor must be: </a:t>
            </a:r>
          </a:p>
          <a:p>
            <a:pPr marL="285750" indent="-285750">
              <a:buFont typeface="Arial" panose="020B0604020202020204" pitchFamily="34" charset="0"/>
              <a:buChar char="•"/>
            </a:pPr>
            <a:r>
              <a:rPr lang="en-CA" sz="1200" b="1" dirty="0">
                <a:solidFill>
                  <a:schemeClr val="bg1"/>
                </a:solidFill>
              </a:rPr>
              <a:t>Junior Member of HSC, in good standing </a:t>
            </a:r>
          </a:p>
          <a:p>
            <a:pPr marL="285750" indent="-285750">
              <a:buFont typeface="Arial" panose="020B0604020202020204" pitchFamily="34" charset="0"/>
              <a:buChar char="•"/>
            </a:pPr>
            <a:r>
              <a:rPr lang="en-CA" sz="1200" b="1" dirty="0">
                <a:solidFill>
                  <a:schemeClr val="bg1"/>
                </a:solidFill>
              </a:rPr>
              <a:t>Sail NS Member </a:t>
            </a:r>
          </a:p>
          <a:p>
            <a:pPr marL="285750" indent="-285750">
              <a:buFont typeface="Arial" panose="020B0604020202020204" pitchFamily="34" charset="0"/>
              <a:buChar char="•"/>
            </a:pPr>
            <a:r>
              <a:rPr lang="en-CA" sz="1200" b="1" dirty="0">
                <a:solidFill>
                  <a:schemeClr val="bg1"/>
                </a:solidFill>
              </a:rPr>
              <a:t>Sail Canada Member ($40)* * </a:t>
            </a:r>
            <a:r>
              <a:rPr lang="en-CA" sz="1200" i="1" dirty="0">
                <a:solidFill>
                  <a:schemeClr val="bg1"/>
                </a:solidFill>
              </a:rPr>
              <a:t>You must register with Sail Canada personally to obtain your membership number. If you have forgotten your number, you can do a search for it at: </a:t>
            </a:r>
            <a:r>
              <a:rPr lang="en-CA" sz="1200" dirty="0">
                <a:solidFill>
                  <a:schemeClr val="bg1"/>
                </a:solidFill>
                <a:highlight>
                  <a:srgbClr val="000000"/>
                </a:highlight>
              </a:rPr>
              <a:t>https://</a:t>
            </a:r>
            <a:r>
              <a:rPr lang="en-CA" sz="1200" dirty="0" err="1">
                <a:solidFill>
                  <a:schemeClr val="bg1"/>
                </a:solidFill>
                <a:highlight>
                  <a:srgbClr val="000000"/>
                </a:highlight>
              </a:rPr>
              <a:t>members.sailing.ca</a:t>
            </a:r>
            <a:r>
              <a:rPr lang="en-CA" sz="1200" dirty="0">
                <a:solidFill>
                  <a:schemeClr val="bg1"/>
                </a:solidFill>
                <a:highlight>
                  <a:srgbClr val="000000"/>
                </a:highlight>
              </a:rPr>
              <a:t>/</a:t>
            </a:r>
            <a:r>
              <a:rPr lang="en-CA" sz="1200" dirty="0" err="1">
                <a:solidFill>
                  <a:schemeClr val="bg1"/>
                </a:solidFill>
                <a:highlight>
                  <a:srgbClr val="000000"/>
                </a:highlight>
              </a:rPr>
              <a:t>index.php?action</a:t>
            </a:r>
            <a:r>
              <a:rPr lang="en-CA" sz="1200" dirty="0">
                <a:solidFill>
                  <a:schemeClr val="bg1"/>
                </a:solidFill>
                <a:highlight>
                  <a:srgbClr val="000000"/>
                </a:highlight>
              </a:rPr>
              <a:t>=_</a:t>
            </a:r>
            <a:r>
              <a:rPr lang="en-CA" sz="1200" dirty="0" err="1">
                <a:solidFill>
                  <a:schemeClr val="bg1"/>
                </a:solidFill>
                <a:highlight>
                  <a:srgbClr val="000000"/>
                </a:highlight>
              </a:rPr>
              <a:t>login.find_cya_number</a:t>
            </a:r>
            <a:endParaRPr lang="en-CA" sz="1200" dirty="0">
              <a:solidFill>
                <a:schemeClr val="bg1"/>
              </a:solidFill>
              <a:highlight>
                <a:srgbClr val="000000"/>
              </a:highlight>
            </a:endParaRPr>
          </a:p>
          <a:p>
            <a:pPr marL="285750" indent="-285750">
              <a:buFont typeface="Arial" panose="020B0604020202020204" pitchFamily="34" charset="0"/>
              <a:buChar char="•"/>
            </a:pPr>
            <a:endParaRPr lang="en-US" sz="1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everal sailboats on the water&#10;&#10;Description automatically generated">
            <a:extLst>
              <a:ext uri="{FF2B5EF4-FFF2-40B4-BE49-F238E27FC236}">
                <a16:creationId xmlns:a16="http://schemas.microsoft.com/office/drawing/2014/main" id="{26514F2D-847A-ADEF-71AC-FB3ADE7E7A10}"/>
              </a:ext>
            </a:extLst>
          </p:cNvPr>
          <p:cNvPicPr>
            <a:picLocks noChangeAspect="1"/>
          </p:cNvPicPr>
          <p:nvPr/>
        </p:nvPicPr>
        <p:blipFill>
          <a:blip r:embed="rId2"/>
          <a:srcRect l="10749" r="19192" b="-1"/>
          <a:stretch>
            <a:fillRect/>
          </a:stretch>
        </p:blipFill>
        <p:spPr>
          <a:xfrm>
            <a:off x="20" y="10"/>
            <a:ext cx="7252212" cy="6857990"/>
          </a:xfrm>
          <a:prstGeom prst="rect">
            <a:avLst/>
          </a:prstGeom>
        </p:spPr>
      </p:pic>
      <p:sp>
        <p:nvSpPr>
          <p:cNvPr id="51" name="Rectangle 5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648707" y="365125"/>
            <a:ext cx="2866642" cy="1899912"/>
          </a:xfrm>
        </p:spPr>
        <p:txBody>
          <a:bodyPr vert="horz" lIns="91440" tIns="45720" rIns="91440" bIns="45720" rtlCol="0" anchor="ctr">
            <a:normAutofit/>
          </a:bodyPr>
          <a:lstStyle/>
          <a:p>
            <a:pPr algn="l" defTabSz="914400">
              <a:lnSpc>
                <a:spcPct val="90000"/>
              </a:lnSpc>
            </a:pPr>
            <a:r>
              <a:rPr lang="en-US" sz="3500"/>
              <a:t>Cost Sharing</a:t>
            </a:r>
          </a:p>
        </p:txBody>
      </p:sp>
      <p:sp>
        <p:nvSpPr>
          <p:cNvPr id="3" name="TextBox 2"/>
          <p:cNvSpPr txBox="1"/>
          <p:nvPr/>
        </p:nvSpPr>
        <p:spPr>
          <a:xfrm>
            <a:off x="5648707" y="2434201"/>
            <a:ext cx="2866642" cy="3742762"/>
          </a:xfrm>
          <a:prstGeom prst="rect">
            <a:avLst/>
          </a:prstGeom>
        </p:spPr>
        <p:txBody>
          <a:bodyPr vert="horz" lIns="91440" tIns="45720" rIns="91440" bIns="45720" rtlCol="0">
            <a:normAutofit/>
          </a:bodyPr>
          <a:lstStyle/>
          <a:p>
            <a:pPr marL="285750" indent="-285750" defTabSz="914400">
              <a:lnSpc>
                <a:spcPct val="90000"/>
              </a:lnSpc>
              <a:spcAft>
                <a:spcPts val="600"/>
              </a:spcAft>
              <a:buFontTx/>
              <a:buChar char="-"/>
              <a:defRPr sz="1800">
                <a:latin typeface="Arial"/>
              </a:defRPr>
            </a:pPr>
            <a:r>
              <a:rPr lang="en-US" sz="1700" dirty="0"/>
              <a:t>$90 fee coach fee per weekend regatta per sailor</a:t>
            </a:r>
          </a:p>
          <a:p>
            <a:pPr marL="285750" indent="-285750" defTabSz="914400">
              <a:lnSpc>
                <a:spcPct val="90000"/>
              </a:lnSpc>
              <a:spcAft>
                <a:spcPts val="600"/>
              </a:spcAft>
              <a:buFontTx/>
              <a:buChar char="-"/>
              <a:defRPr sz="1800">
                <a:latin typeface="Arial"/>
              </a:defRPr>
            </a:pPr>
            <a:r>
              <a:rPr lang="en-US" sz="1700" dirty="0"/>
              <a:t>$50 fee coach fee per in session week regatta per sailor </a:t>
            </a:r>
            <a:br>
              <a:rPr lang="en-US" sz="1700" dirty="0"/>
            </a:br>
            <a:r>
              <a:rPr lang="en-US" sz="1700" dirty="0"/>
              <a:t>- Covers coach wages, fuel, trailering</a:t>
            </a:r>
            <a:br>
              <a:rPr lang="en-US" sz="1700" dirty="0"/>
            </a:br>
            <a:r>
              <a:rPr lang="en-US" sz="1700" dirty="0"/>
              <a:t>- Trailer drivers get $20 discount/trip</a:t>
            </a:r>
            <a:br>
              <a:rPr lang="en-US" sz="1700" dirty="0"/>
            </a:br>
            <a:r>
              <a:rPr lang="en-US" sz="1700" dirty="0"/>
              <a:t>- Towing = Fee waived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 Boardroom</Template>
  <TotalTime>442</TotalTime>
  <Words>1237</Words>
  <Application>Microsoft Office PowerPoint</Application>
  <PresentationFormat>On-screen Show (4:3)</PresentationFormat>
  <Paragraphs>123</Paragraphs>
  <Slides>17</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Arial</vt:lpstr>
      <vt:lpstr>Calibri</vt:lpstr>
      <vt:lpstr>Cambria</vt:lpstr>
      <vt:lpstr>Office Theme</vt:lpstr>
      <vt:lpstr>2025 HSC Race Team Program Handbook</vt:lpstr>
      <vt:lpstr>WELCOME to the 2025 Race Team</vt:lpstr>
      <vt:lpstr>Contents</vt:lpstr>
      <vt:lpstr>Getting Started</vt:lpstr>
      <vt:lpstr>PowerPoint Presentation</vt:lpstr>
      <vt:lpstr>Notable Dates</vt:lpstr>
      <vt:lpstr>PowerPoint Presentation</vt:lpstr>
      <vt:lpstr>Regatta Registration</vt:lpstr>
      <vt:lpstr>Cost Sharing</vt:lpstr>
      <vt:lpstr>Sailor Responsibilities</vt:lpstr>
      <vt:lpstr>Coach Responsibilities</vt:lpstr>
      <vt:lpstr>Parent Responsibilities</vt:lpstr>
      <vt:lpstr>Towing to Regattas</vt:lpstr>
      <vt:lpstr>Packing Checklist – Daily</vt:lpstr>
      <vt:lpstr>Inclement Weather</vt:lpstr>
      <vt:lpstr>Helpful Terms</vt:lpstr>
      <vt:lpstr>Contact Info</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HSC Race Team Program Handbook</dc:title>
  <dc:subject/>
  <dc:creator>Karen Bell</dc:creator>
  <cp:keywords/>
  <dc:description>generated using python-pptx</dc:description>
  <cp:lastModifiedBy>Karen Bell</cp:lastModifiedBy>
  <cp:revision>5</cp:revision>
  <dcterms:created xsi:type="dcterms:W3CDTF">2013-01-27T09:14:16Z</dcterms:created>
  <dcterms:modified xsi:type="dcterms:W3CDTF">2025-06-27T14:45:57Z</dcterms:modified>
  <cp:category/>
</cp:coreProperties>
</file>